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60" r:id="rId5"/>
    <p:sldId id="264" r:id="rId6"/>
    <p:sldId id="265" r:id="rId7"/>
    <p:sldId id="258" r:id="rId8"/>
    <p:sldId id="263" r:id="rId9"/>
    <p:sldId id="266" r:id="rId10"/>
    <p:sldId id="267" r:id="rId11"/>
    <p:sldId id="268" r:id="rId12"/>
    <p:sldId id="271" r:id="rId13"/>
    <p:sldId id="270" r:id="rId14"/>
    <p:sldId id="272" r:id="rId15"/>
    <p:sldId id="274" r:id="rId16"/>
    <p:sldId id="275" r:id="rId17"/>
    <p:sldId id="276" r:id="rId18"/>
    <p:sldId id="277" r:id="rId19"/>
    <p:sldId id="278" r:id="rId20"/>
    <p:sldId id="286" r:id="rId21"/>
    <p:sldId id="283" r:id="rId22"/>
    <p:sldId id="262" r:id="rId23"/>
    <p:sldId id="290" r:id="rId24"/>
    <p:sldId id="279" r:id="rId25"/>
    <p:sldId id="273" r:id="rId26"/>
    <p:sldId id="280" r:id="rId27"/>
    <p:sldId id="284" r:id="rId28"/>
    <p:sldId id="285" r:id="rId29"/>
    <p:sldId id="287" r:id="rId30"/>
    <p:sldId id="291"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1" autoAdjust="0"/>
    <p:restoredTop sz="93447" autoAdjust="0"/>
  </p:normalViewPr>
  <p:slideViewPr>
    <p:cSldViewPr snapToGrid="0">
      <p:cViewPr varScale="1">
        <p:scale>
          <a:sx n="150" d="100"/>
          <a:sy n="150" d="100"/>
        </p:scale>
        <p:origin x="17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17F1-C206-DA92-2453-3F8033C8A8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C33261-09CE-CD1A-255D-EBCA724407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D8B4A-648F-D766-D525-42CE232A71A2}"/>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1DF38B86-D5EB-5D2E-86F2-0F659FB00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A5BE8-7155-CD17-7B55-E415D6765ABF}"/>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335186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C02A-D9BF-7CFE-445E-2513943250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1FD825-46D6-16D2-023E-972BCA6CB9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370DB5-0160-CA7C-CAEA-72F2BC065F97}"/>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5BF83CD6-CE3E-1A2E-D925-47D6AA52F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C2006-D801-460B-437F-FC31588D8C1A}"/>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1082453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7402B-9925-397C-1A04-8509A170F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D7D76F-E23E-F3A8-69D0-558E2E922C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100D7-E222-A65B-B6B2-2158D2197F71}"/>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8FCD1297-0922-17CB-345B-8EED91F96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3155A-D2D1-F37E-4E58-9064121F60EB}"/>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3221564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B17D-103E-098E-F18E-1A37C60BFF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310B2-2677-2151-0F02-83780F9283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EA3CA-AD7B-06D3-CEC1-5DABAF015E02}"/>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FF4B358E-6539-43D6-3750-8C2B96254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A2F84-33BA-A79B-FC59-F530BF7ECFE2}"/>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380270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AA23-4F73-82FC-A391-5DC03FB32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38A11D-4C44-B34D-6C3C-42961A740E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CFDACC-514E-5597-7F7D-2266629D999E}"/>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82EBEDE1-CEB3-4437-D893-FBD5AD234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A7478-2F7D-2C05-70E9-2EDD2AC10985}"/>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367248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A3A0-C4B4-8A1F-F365-CE68A70E1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516F7-C26F-63C4-D131-5855EB478F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9DD60C-8303-95A8-824E-EA9F48A24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D04BC9-0665-62F3-E6AE-6E39791D6E11}"/>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6" name="Footer Placeholder 5">
            <a:extLst>
              <a:ext uri="{FF2B5EF4-FFF2-40B4-BE49-F238E27FC236}">
                <a16:creationId xmlns:a16="http://schemas.microsoft.com/office/drawing/2014/main" id="{C25EF9DB-DBE9-B64B-5C6A-D486DC85B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5B7B9-241B-1901-E4C0-D07745A914F5}"/>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42177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6B27-B97F-CC7B-56FE-6BEF48D134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FFAA3B-1201-5792-5E14-5979541F15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C31776-7A69-7076-01D9-F1D2CC40B8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CA9AB5-C693-7226-6DCB-5BBF3A481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FA102-C540-A996-BD2B-CB8A047EE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C29347-5FBA-5601-04E9-6E396C27B432}"/>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8" name="Footer Placeholder 7">
            <a:extLst>
              <a:ext uri="{FF2B5EF4-FFF2-40B4-BE49-F238E27FC236}">
                <a16:creationId xmlns:a16="http://schemas.microsoft.com/office/drawing/2014/main" id="{7B5EBFF7-DF50-8296-89C6-47C6299BD7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22C7C-F5E4-50F4-9CBC-3360C0792166}"/>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2661019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2AE0-9B4C-C706-4AA8-B5253C187E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C8067-2783-CB61-3918-104AD555AB7D}"/>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4" name="Footer Placeholder 3">
            <a:extLst>
              <a:ext uri="{FF2B5EF4-FFF2-40B4-BE49-F238E27FC236}">
                <a16:creationId xmlns:a16="http://schemas.microsoft.com/office/drawing/2014/main" id="{2E26D5B9-DC1C-BCD5-CDD3-B0E1E268A0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719FA8-6B88-35EF-54E5-869B762D23EB}"/>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406847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63A39-2F66-3F75-E47D-A9D7D04A05AF}"/>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3" name="Footer Placeholder 2">
            <a:extLst>
              <a:ext uri="{FF2B5EF4-FFF2-40B4-BE49-F238E27FC236}">
                <a16:creationId xmlns:a16="http://schemas.microsoft.com/office/drawing/2014/main" id="{300528FB-1A45-C02A-1CDD-14BE307280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C162CD-BE5B-ABBA-7FBD-F7353E13B4AC}"/>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370569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F2C8-063F-ABA0-5900-DCF6356C8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EA055-1ECB-27CB-DDDC-98B0FBBA9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372199-7703-B8F3-08A2-B55AD9F03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6F08D-6A69-718B-A67F-B386BC840C79}"/>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6" name="Footer Placeholder 5">
            <a:extLst>
              <a:ext uri="{FF2B5EF4-FFF2-40B4-BE49-F238E27FC236}">
                <a16:creationId xmlns:a16="http://schemas.microsoft.com/office/drawing/2014/main" id="{04EE5A0D-BF0E-F822-3B90-4C20BEC7F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2542A-99AC-7F25-B4FF-ED3B860ECFC6}"/>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148841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077D-AADD-CD51-0AAC-E115526FE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9FBD5-D31E-65F8-68AF-F832A72E29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0A4D3B-F4F0-27A3-0A1B-63BC8758B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E92F81-559A-0CF9-BF96-59BD927C45D1}"/>
              </a:ext>
            </a:extLst>
          </p:cNvPr>
          <p:cNvSpPr>
            <a:spLocks noGrp="1"/>
          </p:cNvSpPr>
          <p:nvPr>
            <p:ph type="dt" sz="half" idx="10"/>
          </p:nvPr>
        </p:nvSpPr>
        <p:spPr/>
        <p:txBody>
          <a:bodyPr/>
          <a:lstStyle/>
          <a:p>
            <a:fld id="{9715D06E-98BD-413E-9870-88DF148FE3C2}" type="datetimeFigureOut">
              <a:rPr lang="en-US" smtClean="0"/>
              <a:t>2/5/24</a:t>
            </a:fld>
            <a:endParaRPr lang="en-US"/>
          </a:p>
        </p:txBody>
      </p:sp>
      <p:sp>
        <p:nvSpPr>
          <p:cNvPr id="6" name="Footer Placeholder 5">
            <a:extLst>
              <a:ext uri="{FF2B5EF4-FFF2-40B4-BE49-F238E27FC236}">
                <a16:creationId xmlns:a16="http://schemas.microsoft.com/office/drawing/2014/main" id="{CF5E3C13-6B64-6884-544A-8C557D907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CF98A-122B-F700-9FC8-997BCBAEEA99}"/>
              </a:ext>
            </a:extLst>
          </p:cNvPr>
          <p:cNvSpPr>
            <a:spLocks noGrp="1"/>
          </p:cNvSpPr>
          <p:nvPr>
            <p:ph type="sldNum" sz="quarter" idx="12"/>
          </p:nvPr>
        </p:nvSpPr>
        <p:spPr/>
        <p:txBody>
          <a:bodyPr/>
          <a:lstStyle/>
          <a:p>
            <a:fld id="{11221AFC-E2EF-490F-844F-CE06BE349185}" type="slidenum">
              <a:rPr lang="en-US" smtClean="0"/>
              <a:t>‹#›</a:t>
            </a:fld>
            <a:endParaRPr lang="en-US"/>
          </a:p>
        </p:txBody>
      </p:sp>
    </p:spTree>
    <p:extLst>
      <p:ext uri="{BB962C8B-B14F-4D97-AF65-F5344CB8AC3E}">
        <p14:creationId xmlns:p14="http://schemas.microsoft.com/office/powerpoint/2010/main" val="40624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1E243-530B-0D3F-2E54-0CBD0F03A6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836BE-16F7-FC13-F28E-B52DA07A87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5F9AFF-032E-A486-06D2-693B99643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15D06E-98BD-413E-9870-88DF148FE3C2}" type="datetimeFigureOut">
              <a:rPr lang="en-US" smtClean="0"/>
              <a:t>2/5/24</a:t>
            </a:fld>
            <a:endParaRPr lang="en-US"/>
          </a:p>
        </p:txBody>
      </p:sp>
      <p:sp>
        <p:nvSpPr>
          <p:cNvPr id="5" name="Footer Placeholder 4">
            <a:extLst>
              <a:ext uri="{FF2B5EF4-FFF2-40B4-BE49-F238E27FC236}">
                <a16:creationId xmlns:a16="http://schemas.microsoft.com/office/drawing/2014/main" id="{5B00EC5E-60F2-396F-178C-D194D2785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7F7162-24FA-B5C8-0363-0156F4D80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21AFC-E2EF-490F-844F-CE06BE349185}" type="slidenum">
              <a:rPr lang="en-US" smtClean="0"/>
              <a:t>‹#›</a:t>
            </a:fld>
            <a:endParaRPr lang="en-US"/>
          </a:p>
        </p:txBody>
      </p:sp>
    </p:spTree>
    <p:extLst>
      <p:ext uri="{BB962C8B-B14F-4D97-AF65-F5344CB8AC3E}">
        <p14:creationId xmlns:p14="http://schemas.microsoft.com/office/powerpoint/2010/main" val="1304977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08CD-DBC0-A2C4-81C3-D1CBC93F7C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1EE57AD-C654-339B-54B9-CB3FCDF8C508}"/>
              </a:ext>
            </a:extLst>
          </p:cNvPr>
          <p:cNvSpPr>
            <a:spLocks noGrp="1"/>
          </p:cNvSpPr>
          <p:nvPr>
            <p:ph type="subTitle" idx="1"/>
          </p:nvPr>
        </p:nvSpPr>
        <p:spPr/>
        <p:txBody>
          <a:bodyPr/>
          <a:lstStyle/>
          <a:p>
            <a:endParaRPr lang="en-US"/>
          </a:p>
        </p:txBody>
      </p:sp>
      <p:pic>
        <p:nvPicPr>
          <p:cNvPr id="5" name="Picture 4" descr="Data displayed on screen">
            <a:extLst>
              <a:ext uri="{FF2B5EF4-FFF2-40B4-BE49-F238E27FC236}">
                <a16:creationId xmlns:a16="http://schemas.microsoft.com/office/drawing/2014/main" id="{3E1BD8F5-8A24-1136-19F6-8BA7EA2CE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6" name="TextBox 5">
            <a:extLst>
              <a:ext uri="{FF2B5EF4-FFF2-40B4-BE49-F238E27FC236}">
                <a16:creationId xmlns:a16="http://schemas.microsoft.com/office/drawing/2014/main" id="{BCD02D7B-85BB-DA5F-EDC1-62D019308195}"/>
              </a:ext>
            </a:extLst>
          </p:cNvPr>
          <p:cNvSpPr txBox="1"/>
          <p:nvPr/>
        </p:nvSpPr>
        <p:spPr>
          <a:xfrm>
            <a:off x="1524000" y="370642"/>
            <a:ext cx="5994400" cy="6924973"/>
          </a:xfrm>
          <a:prstGeom prst="rect">
            <a:avLst/>
          </a:prstGeom>
          <a:noFill/>
        </p:spPr>
        <p:txBody>
          <a:bodyPr wrap="square" rtlCol="0">
            <a:spAutoFit/>
          </a:bodyPr>
          <a:lstStyle/>
          <a:p>
            <a:r>
              <a:rPr lang="en-US" sz="6600" dirty="0">
                <a:solidFill>
                  <a:schemeClr val="bg1"/>
                </a:solidFill>
                <a:latin typeface="Walbaum Display" panose="02070503090703020303" pitchFamily="18" charset="0"/>
              </a:rPr>
              <a:t>Big Data Technology Final Project</a:t>
            </a:r>
          </a:p>
          <a:p>
            <a:r>
              <a:rPr lang="en-US" sz="3600" dirty="0">
                <a:solidFill>
                  <a:schemeClr val="bg1"/>
                </a:solidFill>
                <a:latin typeface="Walbaum Display" panose="02070503090703020303" pitchFamily="18" charset="0"/>
              </a:rPr>
              <a:t>By:</a:t>
            </a:r>
          </a:p>
          <a:p>
            <a:r>
              <a:rPr lang="en-US" sz="3600" dirty="0" err="1">
                <a:solidFill>
                  <a:schemeClr val="bg1"/>
                </a:solidFill>
                <a:latin typeface="Walbaum Display" panose="02070503090703020303" pitchFamily="18" charset="0"/>
              </a:rPr>
              <a:t>Adonay</a:t>
            </a:r>
            <a:r>
              <a:rPr lang="en-US" sz="3600" dirty="0">
                <a:solidFill>
                  <a:schemeClr val="bg1"/>
                </a:solidFill>
                <a:latin typeface="Walbaum Display" panose="02070503090703020303" pitchFamily="18" charset="0"/>
              </a:rPr>
              <a:t> Gebrerufael</a:t>
            </a:r>
          </a:p>
          <a:p>
            <a:r>
              <a:rPr lang="en-US" sz="3600" dirty="0">
                <a:solidFill>
                  <a:schemeClr val="bg1"/>
                </a:solidFill>
                <a:latin typeface="Walbaum Display" panose="02070503090703020303" pitchFamily="18" charset="0"/>
              </a:rPr>
              <a:t>Hein Htet Zaw</a:t>
            </a:r>
          </a:p>
          <a:p>
            <a:r>
              <a:rPr lang="en-US" sz="3600" dirty="0">
                <a:solidFill>
                  <a:schemeClr val="bg1"/>
                </a:solidFill>
                <a:latin typeface="Walbaum Display" panose="02070503090703020303" pitchFamily="18" charset="0"/>
              </a:rPr>
              <a:t>Misgana Gebrerufael</a:t>
            </a:r>
          </a:p>
          <a:p>
            <a:r>
              <a:rPr lang="en-US" sz="3600" dirty="0" err="1">
                <a:solidFill>
                  <a:schemeClr val="bg1"/>
                </a:solidFill>
                <a:latin typeface="Walbaum Display" panose="02070503090703020303" pitchFamily="18" charset="0"/>
              </a:rPr>
              <a:t>Tsigereda</a:t>
            </a:r>
            <a:r>
              <a:rPr lang="en-US" sz="3600" dirty="0">
                <a:solidFill>
                  <a:schemeClr val="bg1"/>
                </a:solidFill>
                <a:latin typeface="Walbaum Display" panose="02070503090703020303" pitchFamily="18" charset="0"/>
              </a:rPr>
              <a:t> Hagos</a:t>
            </a:r>
          </a:p>
          <a:p>
            <a:endParaRPr lang="en-US" sz="6600" dirty="0">
              <a:solidFill>
                <a:schemeClr val="bg1"/>
              </a:solidFill>
              <a:latin typeface="Walbaum Display" panose="02070503090703020303" pitchFamily="18" charset="0"/>
            </a:endParaRPr>
          </a:p>
        </p:txBody>
      </p:sp>
    </p:spTree>
    <p:extLst>
      <p:ext uri="{BB962C8B-B14F-4D97-AF65-F5344CB8AC3E}">
        <p14:creationId xmlns:p14="http://schemas.microsoft.com/office/powerpoint/2010/main" val="627542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10BDB4-A2F1-0FC5-E3A3-8A3A6593260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491E885-D954-C2B9-F827-A69760488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0DD637C1-E3AC-4452-AD76-B360D29EA6B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DEEC04CC-8E65-D0E0-31FA-687300D3AFDD}"/>
              </a:ext>
            </a:extLst>
          </p:cNvPr>
          <p:cNvSpPr>
            <a:spLocks noGrp="1"/>
          </p:cNvSpPr>
          <p:nvPr>
            <p:ph type="title"/>
          </p:nvPr>
        </p:nvSpPr>
        <p:spPr>
          <a:xfrm>
            <a:off x="746760" y="131445"/>
            <a:ext cx="10515600" cy="1325563"/>
          </a:xfrm>
        </p:spPr>
        <p:txBody>
          <a:bodyPr>
            <a:normAutofit/>
          </a:bodyPr>
          <a:lstStyle/>
          <a:p>
            <a:pPr rtl="0"/>
            <a:r>
              <a:rPr lang="en-US" dirty="0"/>
              <a:t> </a:t>
            </a:r>
            <a:r>
              <a:rPr lang="en-US" dirty="0" err="1"/>
              <a:t>kafka</a:t>
            </a:r>
            <a:r>
              <a:rPr lang="en-US" dirty="0"/>
              <a:t> server running</a:t>
            </a:r>
          </a:p>
        </p:txBody>
      </p:sp>
      <p:pic>
        <p:nvPicPr>
          <p:cNvPr id="6" name="Content Placeholder 5">
            <a:extLst>
              <a:ext uri="{FF2B5EF4-FFF2-40B4-BE49-F238E27FC236}">
                <a16:creationId xmlns:a16="http://schemas.microsoft.com/office/drawing/2014/main" id="{542E3B24-C2AD-EC7C-F5F7-B4BDE48BA15D}"/>
              </a:ext>
            </a:extLst>
          </p:cNvPr>
          <p:cNvPicPr>
            <a:picLocks noGrp="1" noChangeAspect="1"/>
          </p:cNvPicPr>
          <p:nvPr>
            <p:ph idx="1"/>
          </p:nvPr>
        </p:nvPicPr>
        <p:blipFill>
          <a:blip r:embed="rId3"/>
          <a:stretch>
            <a:fillRect/>
          </a:stretch>
        </p:blipFill>
        <p:spPr>
          <a:xfrm>
            <a:off x="746760" y="1856104"/>
            <a:ext cx="10515599" cy="4817589"/>
          </a:xfrm>
          <a:prstGeom prst="rect">
            <a:avLst/>
          </a:prstGeom>
        </p:spPr>
      </p:pic>
    </p:spTree>
    <p:extLst>
      <p:ext uri="{BB962C8B-B14F-4D97-AF65-F5344CB8AC3E}">
        <p14:creationId xmlns:p14="http://schemas.microsoft.com/office/powerpoint/2010/main" val="153633632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FCE246-7133-2374-62C8-A7ED723872E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9495BB9-713F-2E52-4670-4A1F6C212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DB484E3C-E0B1-B3E2-CFEA-9E730A56B4B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AB28FD6A-5599-984F-F50C-6DF2952B26F4}"/>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Step 2-&gt; Create Topic name Commodities</a:t>
            </a:r>
            <a:br>
              <a:rPr lang="en-US" dirty="0"/>
            </a:br>
            <a:r>
              <a:rPr lang="en-US" dirty="0"/>
              <a:t>With Replication Factor 1 and Partitions 1</a:t>
            </a:r>
            <a:br>
              <a:rPr lang="my-MM" dirty="0"/>
            </a:br>
            <a:r>
              <a:rPr lang="en-US" sz="1600" dirty="0"/>
              <a:t>#</a:t>
            </a:r>
            <a:r>
              <a:rPr lang="en-US" sz="1800" dirty="0" err="1"/>
              <a:t>kafka</a:t>
            </a:r>
            <a:r>
              <a:rPr lang="en-US" sz="1800" dirty="0"/>
              <a:t> cab be fault tolerance by setting up replications factor to 2,3 or more</a:t>
            </a:r>
            <a:br>
              <a:rPr lang="en-US" dirty="0"/>
            </a:br>
            <a:endParaRPr lang="en-US" dirty="0"/>
          </a:p>
        </p:txBody>
      </p:sp>
      <p:pic>
        <p:nvPicPr>
          <p:cNvPr id="7" name="Content Placeholder 6">
            <a:extLst>
              <a:ext uri="{FF2B5EF4-FFF2-40B4-BE49-F238E27FC236}">
                <a16:creationId xmlns:a16="http://schemas.microsoft.com/office/drawing/2014/main" id="{133875F0-5F87-BAE0-D4BF-3C773B093FED}"/>
              </a:ext>
            </a:extLst>
          </p:cNvPr>
          <p:cNvPicPr>
            <a:picLocks noGrp="1" noChangeAspect="1"/>
          </p:cNvPicPr>
          <p:nvPr>
            <p:ph idx="1"/>
          </p:nvPr>
        </p:nvPicPr>
        <p:blipFill>
          <a:blip r:embed="rId3"/>
          <a:stretch>
            <a:fillRect/>
          </a:stretch>
        </p:blipFill>
        <p:spPr>
          <a:xfrm>
            <a:off x="955040" y="1696720"/>
            <a:ext cx="9337039" cy="4886643"/>
          </a:xfrm>
          <a:prstGeom prst="rect">
            <a:avLst/>
          </a:prstGeom>
        </p:spPr>
      </p:pic>
    </p:spTree>
    <p:extLst>
      <p:ext uri="{BB962C8B-B14F-4D97-AF65-F5344CB8AC3E}">
        <p14:creationId xmlns:p14="http://schemas.microsoft.com/office/powerpoint/2010/main" val="24315675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AC8906-81C3-131A-7FC3-9A24007E24F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6D1D30F-3193-65E3-B0EE-5E6C0DAA3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24D3C38C-CBE7-996D-4712-54780953069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ABE2EDB3-DA2B-0EE1-7C6F-04795DEB5EAF}"/>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sp>
        <p:nvSpPr>
          <p:cNvPr id="9" name="TextBox 8">
            <a:extLst>
              <a:ext uri="{FF2B5EF4-FFF2-40B4-BE49-F238E27FC236}">
                <a16:creationId xmlns:a16="http://schemas.microsoft.com/office/drawing/2014/main" id="{19728ACD-8891-6D27-E4AA-DFEEF5B565D8}"/>
              </a:ext>
            </a:extLst>
          </p:cNvPr>
          <p:cNvSpPr txBox="1"/>
          <p:nvPr/>
        </p:nvSpPr>
        <p:spPr>
          <a:xfrm>
            <a:off x="929640" y="764516"/>
            <a:ext cx="9677400" cy="584775"/>
          </a:xfrm>
          <a:prstGeom prst="rect">
            <a:avLst/>
          </a:prstGeom>
          <a:noFill/>
        </p:spPr>
        <p:txBody>
          <a:bodyPr wrap="square">
            <a:spAutoFit/>
          </a:bodyPr>
          <a:lstStyle/>
          <a:p>
            <a:r>
              <a:rPr lang="en-US" sz="3200" dirty="0">
                <a:latin typeface="Walbaum Display" panose="02070503090703020303" pitchFamily="18" charset="0"/>
              </a:rPr>
              <a:t>Step 3-&gt;Compile Kafka Producer Project into jar</a:t>
            </a:r>
          </a:p>
        </p:txBody>
      </p:sp>
      <p:pic>
        <p:nvPicPr>
          <p:cNvPr id="6" name="Content Placeholder 5">
            <a:extLst>
              <a:ext uri="{FF2B5EF4-FFF2-40B4-BE49-F238E27FC236}">
                <a16:creationId xmlns:a16="http://schemas.microsoft.com/office/drawing/2014/main" id="{EB11F89C-C300-3AB0-1AE0-A29926B62161}"/>
              </a:ext>
            </a:extLst>
          </p:cNvPr>
          <p:cNvPicPr>
            <a:picLocks noGrp="1" noChangeAspect="1"/>
          </p:cNvPicPr>
          <p:nvPr>
            <p:ph idx="1"/>
          </p:nvPr>
        </p:nvPicPr>
        <p:blipFill>
          <a:blip r:embed="rId3"/>
          <a:stretch>
            <a:fillRect/>
          </a:stretch>
        </p:blipFill>
        <p:spPr>
          <a:xfrm>
            <a:off x="1032919" y="1825625"/>
            <a:ext cx="10126162" cy="4351338"/>
          </a:xfrm>
          <a:prstGeom prst="rect">
            <a:avLst/>
          </a:prstGeom>
        </p:spPr>
      </p:pic>
    </p:spTree>
    <p:extLst>
      <p:ext uri="{BB962C8B-B14F-4D97-AF65-F5344CB8AC3E}">
        <p14:creationId xmlns:p14="http://schemas.microsoft.com/office/powerpoint/2010/main" val="132522206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BADAE4-B922-D730-71C4-2A1009028A1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95B4EDA-0A94-3BD9-A90E-E6094CB2F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73D2312D-B725-3B34-DE28-2BB379125E0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2AD98F3E-1C2D-BEA4-F377-3E1B1E54AF88}"/>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pic>
        <p:nvPicPr>
          <p:cNvPr id="7" name="Content Placeholder 6">
            <a:extLst>
              <a:ext uri="{FF2B5EF4-FFF2-40B4-BE49-F238E27FC236}">
                <a16:creationId xmlns:a16="http://schemas.microsoft.com/office/drawing/2014/main" id="{DADD7879-6081-4C19-4334-36529789CDE6}"/>
              </a:ext>
            </a:extLst>
          </p:cNvPr>
          <p:cNvPicPr>
            <a:picLocks noGrp="1" noChangeAspect="1"/>
          </p:cNvPicPr>
          <p:nvPr>
            <p:ph idx="1"/>
          </p:nvPr>
        </p:nvPicPr>
        <p:blipFill>
          <a:blip r:embed="rId3"/>
          <a:stretch>
            <a:fillRect/>
          </a:stretch>
        </p:blipFill>
        <p:spPr>
          <a:xfrm>
            <a:off x="1463040" y="1981830"/>
            <a:ext cx="9601200" cy="4351338"/>
          </a:xfrm>
          <a:prstGeom prst="rect">
            <a:avLst/>
          </a:prstGeom>
        </p:spPr>
      </p:pic>
      <p:sp>
        <p:nvSpPr>
          <p:cNvPr id="9" name="TextBox 8">
            <a:extLst>
              <a:ext uri="{FF2B5EF4-FFF2-40B4-BE49-F238E27FC236}">
                <a16:creationId xmlns:a16="http://schemas.microsoft.com/office/drawing/2014/main" id="{7A51BD54-5A6E-E430-A5A7-1CF62C9A8444}"/>
              </a:ext>
            </a:extLst>
          </p:cNvPr>
          <p:cNvSpPr txBox="1"/>
          <p:nvPr/>
        </p:nvSpPr>
        <p:spPr>
          <a:xfrm>
            <a:off x="746760" y="501838"/>
            <a:ext cx="9677400" cy="584775"/>
          </a:xfrm>
          <a:prstGeom prst="rect">
            <a:avLst/>
          </a:prstGeom>
          <a:noFill/>
        </p:spPr>
        <p:txBody>
          <a:bodyPr wrap="square">
            <a:spAutoFit/>
          </a:bodyPr>
          <a:lstStyle/>
          <a:p>
            <a:r>
              <a:rPr lang="en-US" sz="3200" dirty="0">
                <a:latin typeface="Walbaum Display" panose="02070503090703020303" pitchFamily="18" charset="0"/>
              </a:rPr>
              <a:t>Step 4-&gt;Compile Kafka Producer Project into jar</a:t>
            </a:r>
          </a:p>
        </p:txBody>
      </p:sp>
    </p:spTree>
    <p:extLst>
      <p:ext uri="{BB962C8B-B14F-4D97-AF65-F5344CB8AC3E}">
        <p14:creationId xmlns:p14="http://schemas.microsoft.com/office/powerpoint/2010/main" val="37845744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039B1-76A4-C2C1-39F3-3770F2A3C45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E4D564B-D46D-DFA2-92CB-75E88C9AB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2D98C3A7-5B69-6C14-D494-9BA38CC216C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7D8D406E-2F26-9849-D697-B53D82AD0B97}"/>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sp>
        <p:nvSpPr>
          <p:cNvPr id="9" name="TextBox 8">
            <a:extLst>
              <a:ext uri="{FF2B5EF4-FFF2-40B4-BE49-F238E27FC236}">
                <a16:creationId xmlns:a16="http://schemas.microsoft.com/office/drawing/2014/main" id="{731482C0-5037-DDD8-7596-F52DABFEED46}"/>
              </a:ext>
            </a:extLst>
          </p:cNvPr>
          <p:cNvSpPr txBox="1"/>
          <p:nvPr/>
        </p:nvSpPr>
        <p:spPr>
          <a:xfrm>
            <a:off x="1330940" y="501838"/>
            <a:ext cx="9677400" cy="584775"/>
          </a:xfrm>
          <a:prstGeom prst="rect">
            <a:avLst/>
          </a:prstGeom>
          <a:noFill/>
        </p:spPr>
        <p:txBody>
          <a:bodyPr wrap="square">
            <a:spAutoFit/>
          </a:bodyPr>
          <a:lstStyle/>
          <a:p>
            <a:r>
              <a:rPr lang="en-US" sz="3200" dirty="0">
                <a:latin typeface="Walbaum Display" panose="02070503090703020303" pitchFamily="18" charset="0"/>
              </a:rPr>
              <a:t>Step 5 -&gt; Run Kafka Producer jar</a:t>
            </a:r>
          </a:p>
        </p:txBody>
      </p:sp>
      <p:pic>
        <p:nvPicPr>
          <p:cNvPr id="6" name="Content Placeholder 5">
            <a:extLst>
              <a:ext uri="{FF2B5EF4-FFF2-40B4-BE49-F238E27FC236}">
                <a16:creationId xmlns:a16="http://schemas.microsoft.com/office/drawing/2014/main" id="{01F613E0-2FF4-83F0-98D3-0863A91E1708}"/>
              </a:ext>
            </a:extLst>
          </p:cNvPr>
          <p:cNvPicPr>
            <a:picLocks noGrp="1" noChangeAspect="1"/>
          </p:cNvPicPr>
          <p:nvPr>
            <p:ph idx="1"/>
          </p:nvPr>
        </p:nvPicPr>
        <p:blipFill>
          <a:blip r:embed="rId3"/>
          <a:stretch>
            <a:fillRect/>
          </a:stretch>
        </p:blipFill>
        <p:spPr>
          <a:xfrm>
            <a:off x="1056640" y="1825625"/>
            <a:ext cx="9418319" cy="4351338"/>
          </a:xfrm>
          <a:prstGeom prst="rect">
            <a:avLst/>
          </a:prstGeom>
        </p:spPr>
      </p:pic>
    </p:spTree>
    <p:extLst>
      <p:ext uri="{BB962C8B-B14F-4D97-AF65-F5344CB8AC3E}">
        <p14:creationId xmlns:p14="http://schemas.microsoft.com/office/powerpoint/2010/main" val="220058161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4B67DBC-01D0-5814-5AD2-7E7475E7142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0C32E20-46BA-DBA0-5FCF-2F39DBFD7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0882AB03-D4DF-3465-77AB-646F1DAF503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06A7F060-2CCC-4AB5-BB9E-29F8291B27EB}"/>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sp>
        <p:nvSpPr>
          <p:cNvPr id="9" name="TextBox 8">
            <a:extLst>
              <a:ext uri="{FF2B5EF4-FFF2-40B4-BE49-F238E27FC236}">
                <a16:creationId xmlns:a16="http://schemas.microsoft.com/office/drawing/2014/main" id="{C269CB1D-457F-57BA-3679-994B815C9D0B}"/>
              </a:ext>
            </a:extLst>
          </p:cNvPr>
          <p:cNvSpPr txBox="1"/>
          <p:nvPr/>
        </p:nvSpPr>
        <p:spPr>
          <a:xfrm>
            <a:off x="1482460" y="681037"/>
            <a:ext cx="9677400" cy="584775"/>
          </a:xfrm>
          <a:prstGeom prst="rect">
            <a:avLst/>
          </a:prstGeom>
          <a:noFill/>
        </p:spPr>
        <p:txBody>
          <a:bodyPr wrap="square">
            <a:spAutoFit/>
          </a:bodyPr>
          <a:lstStyle/>
          <a:p>
            <a:r>
              <a:rPr lang="en-US" sz="3200" dirty="0">
                <a:latin typeface="Walbaum Display" panose="02070503090703020303" pitchFamily="18" charset="0"/>
              </a:rPr>
              <a:t>Step 6-&gt; Check </a:t>
            </a:r>
            <a:r>
              <a:rPr lang="en-US" sz="3200" dirty="0" err="1">
                <a:latin typeface="Walbaum Display" panose="02070503090703020303" pitchFamily="18" charset="0"/>
              </a:rPr>
              <a:t>hdfs</a:t>
            </a:r>
            <a:r>
              <a:rPr lang="en-US" sz="3200" dirty="0">
                <a:latin typeface="Walbaum Display" panose="02070503090703020303" pitchFamily="18" charset="0"/>
              </a:rPr>
              <a:t> file in Hue </a:t>
            </a:r>
          </a:p>
        </p:txBody>
      </p:sp>
      <p:pic>
        <p:nvPicPr>
          <p:cNvPr id="7" name="Content Placeholder 6">
            <a:extLst>
              <a:ext uri="{FF2B5EF4-FFF2-40B4-BE49-F238E27FC236}">
                <a16:creationId xmlns:a16="http://schemas.microsoft.com/office/drawing/2014/main" id="{E5133644-62CF-2322-367A-CC5DF00C8462}"/>
              </a:ext>
            </a:extLst>
          </p:cNvPr>
          <p:cNvPicPr>
            <a:picLocks noGrp="1" noChangeAspect="1"/>
          </p:cNvPicPr>
          <p:nvPr>
            <p:ph idx="1"/>
          </p:nvPr>
        </p:nvPicPr>
        <p:blipFill>
          <a:blip r:embed="rId3"/>
          <a:stretch>
            <a:fillRect/>
          </a:stretch>
        </p:blipFill>
        <p:spPr>
          <a:xfrm>
            <a:off x="1032140" y="1825625"/>
            <a:ext cx="10127720" cy="4351338"/>
          </a:xfrm>
          <a:prstGeom prst="rect">
            <a:avLst/>
          </a:prstGeom>
        </p:spPr>
      </p:pic>
    </p:spTree>
    <p:extLst>
      <p:ext uri="{BB962C8B-B14F-4D97-AF65-F5344CB8AC3E}">
        <p14:creationId xmlns:p14="http://schemas.microsoft.com/office/powerpoint/2010/main" val="10681669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ACCD95-0286-E380-1940-E27DAB99DDE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38B4DF8-E548-2190-4AEE-DE0D41A00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7744CD5C-15D4-CD83-9B6A-EE3963E7C79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3F309E6A-F513-4BAB-D008-1ACFEFC620AD}"/>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sp>
        <p:nvSpPr>
          <p:cNvPr id="9" name="TextBox 8">
            <a:extLst>
              <a:ext uri="{FF2B5EF4-FFF2-40B4-BE49-F238E27FC236}">
                <a16:creationId xmlns:a16="http://schemas.microsoft.com/office/drawing/2014/main" id="{55CD67A4-2BC8-455A-2F60-BB6ADEA4C974}"/>
              </a:ext>
            </a:extLst>
          </p:cNvPr>
          <p:cNvSpPr txBox="1"/>
          <p:nvPr/>
        </p:nvSpPr>
        <p:spPr>
          <a:xfrm>
            <a:off x="1032140" y="579851"/>
            <a:ext cx="9677400" cy="584775"/>
          </a:xfrm>
          <a:prstGeom prst="rect">
            <a:avLst/>
          </a:prstGeom>
          <a:noFill/>
        </p:spPr>
        <p:txBody>
          <a:bodyPr wrap="square">
            <a:spAutoFit/>
          </a:bodyPr>
          <a:lstStyle/>
          <a:p>
            <a:r>
              <a:rPr lang="en-US" sz="3200" dirty="0">
                <a:latin typeface="Walbaum Display" panose="02070503090703020303" pitchFamily="18" charset="0"/>
              </a:rPr>
              <a:t>Step 7 -&gt; Create Hive Table using following query</a:t>
            </a:r>
          </a:p>
        </p:txBody>
      </p:sp>
      <p:pic>
        <p:nvPicPr>
          <p:cNvPr id="8" name="Content Placeholder 7" descr="A screenshot of a computer program&#10;&#10;Description automatically generated">
            <a:extLst>
              <a:ext uri="{FF2B5EF4-FFF2-40B4-BE49-F238E27FC236}">
                <a16:creationId xmlns:a16="http://schemas.microsoft.com/office/drawing/2014/main" id="{964D6C0D-26DA-99DD-595C-0D7492E86A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2080" y="1613032"/>
            <a:ext cx="8768080" cy="3855187"/>
          </a:xfrm>
        </p:spPr>
      </p:pic>
    </p:spTree>
    <p:extLst>
      <p:ext uri="{BB962C8B-B14F-4D97-AF65-F5344CB8AC3E}">
        <p14:creationId xmlns:p14="http://schemas.microsoft.com/office/powerpoint/2010/main" val="278139897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39ED22-7D9F-4A30-AFBE-3B1CF1B5C6A4}"/>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194A102-ED1A-B5A7-BE80-520D376CE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8890DC2D-A4E3-337F-8BF6-805794EEE98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8EAFAFD7-0D9B-B6F4-CCAF-0B12274AFFF2}"/>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pic>
        <p:nvPicPr>
          <p:cNvPr id="6" name="Content Placeholder 5">
            <a:extLst>
              <a:ext uri="{FF2B5EF4-FFF2-40B4-BE49-F238E27FC236}">
                <a16:creationId xmlns:a16="http://schemas.microsoft.com/office/drawing/2014/main" id="{E85688C6-B75B-C4CF-958B-702545D94FE4}"/>
              </a:ext>
            </a:extLst>
          </p:cNvPr>
          <p:cNvPicPr>
            <a:picLocks noGrp="1" noChangeAspect="1"/>
          </p:cNvPicPr>
          <p:nvPr>
            <p:ph idx="1"/>
          </p:nvPr>
        </p:nvPicPr>
        <p:blipFill>
          <a:blip r:embed="rId3"/>
          <a:stretch>
            <a:fillRect/>
          </a:stretch>
        </p:blipFill>
        <p:spPr>
          <a:xfrm>
            <a:off x="955982" y="1825625"/>
            <a:ext cx="10280036" cy="4351338"/>
          </a:xfrm>
          <a:prstGeom prst="rect">
            <a:avLst/>
          </a:prstGeom>
        </p:spPr>
      </p:pic>
    </p:spTree>
    <p:extLst>
      <p:ext uri="{BB962C8B-B14F-4D97-AF65-F5344CB8AC3E}">
        <p14:creationId xmlns:p14="http://schemas.microsoft.com/office/powerpoint/2010/main" val="384272693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F21A99-1229-D757-D6B8-39DF0ED3EEE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F70908A-6CB3-01F3-B295-CE787B0E5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D10B4101-308F-338D-9007-1F200BECFBA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7197A732-75D4-E4CD-4CF2-3890388D69F0}"/>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pic>
        <p:nvPicPr>
          <p:cNvPr id="7" name="Content Placeholder 6">
            <a:extLst>
              <a:ext uri="{FF2B5EF4-FFF2-40B4-BE49-F238E27FC236}">
                <a16:creationId xmlns:a16="http://schemas.microsoft.com/office/drawing/2014/main" id="{4FBAF890-9E74-F49A-B5C9-3BFB122B1508}"/>
              </a:ext>
            </a:extLst>
          </p:cNvPr>
          <p:cNvPicPr>
            <a:picLocks noGrp="1" noChangeAspect="1"/>
          </p:cNvPicPr>
          <p:nvPr>
            <p:ph idx="1"/>
          </p:nvPr>
        </p:nvPicPr>
        <p:blipFill>
          <a:blip r:embed="rId3"/>
          <a:stretch>
            <a:fillRect/>
          </a:stretch>
        </p:blipFill>
        <p:spPr>
          <a:xfrm>
            <a:off x="838200" y="1249680"/>
            <a:ext cx="10515600" cy="4632960"/>
          </a:xfrm>
          <a:prstGeom prst="rect">
            <a:avLst/>
          </a:prstGeom>
        </p:spPr>
      </p:pic>
    </p:spTree>
    <p:extLst>
      <p:ext uri="{BB962C8B-B14F-4D97-AF65-F5344CB8AC3E}">
        <p14:creationId xmlns:p14="http://schemas.microsoft.com/office/powerpoint/2010/main" val="167253153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1212D0-E828-65F0-0750-6431438BADF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18BFB8A-AEE6-0B0C-F966-F34C842AA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3764967F-A6AE-3FF2-6E49-6BD9F477FFD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72783341-FDC6-292C-A5C4-358B75BAC2D4}"/>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pic>
        <p:nvPicPr>
          <p:cNvPr id="6" name="Content Placeholder 5">
            <a:extLst>
              <a:ext uri="{FF2B5EF4-FFF2-40B4-BE49-F238E27FC236}">
                <a16:creationId xmlns:a16="http://schemas.microsoft.com/office/drawing/2014/main" id="{8648687C-511D-A1F8-8F38-69942DD35BEC}"/>
              </a:ext>
            </a:extLst>
          </p:cNvPr>
          <p:cNvPicPr>
            <a:picLocks noGrp="1" noChangeAspect="1"/>
          </p:cNvPicPr>
          <p:nvPr>
            <p:ph idx="1"/>
          </p:nvPr>
        </p:nvPicPr>
        <p:blipFill>
          <a:blip r:embed="rId3"/>
          <a:stretch>
            <a:fillRect/>
          </a:stretch>
        </p:blipFill>
        <p:spPr>
          <a:xfrm>
            <a:off x="838200" y="2034606"/>
            <a:ext cx="10515600" cy="3933376"/>
          </a:xfrm>
          <a:prstGeom prst="rect">
            <a:avLst/>
          </a:prstGeom>
        </p:spPr>
      </p:pic>
    </p:spTree>
    <p:extLst>
      <p:ext uri="{BB962C8B-B14F-4D97-AF65-F5344CB8AC3E}">
        <p14:creationId xmlns:p14="http://schemas.microsoft.com/office/powerpoint/2010/main" val="33042091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7A51AAA7-0210-3A79-C1C6-0345D8E694F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7865" b="7865"/>
          <a:stretch/>
        </p:blipFill>
        <p:spPr>
          <a:xfrm>
            <a:off x="21" y="-74096"/>
            <a:ext cx="12191979" cy="6857990"/>
          </a:xfrm>
          <a:prstGeom prst="rect">
            <a:avLst/>
          </a:prstGeom>
        </p:spPr>
      </p:pic>
      <p:sp>
        <p:nvSpPr>
          <p:cNvPr id="2" name="Title 1">
            <a:extLst>
              <a:ext uri="{FF2B5EF4-FFF2-40B4-BE49-F238E27FC236}">
                <a16:creationId xmlns:a16="http://schemas.microsoft.com/office/drawing/2014/main" id="{7EE8BC0A-8E43-BF76-C648-18D7B5489CCF}"/>
              </a:ext>
            </a:extLst>
          </p:cNvPr>
          <p:cNvSpPr>
            <a:spLocks noGrp="1"/>
          </p:cNvSpPr>
          <p:nvPr>
            <p:ph type="title"/>
          </p:nvPr>
        </p:nvSpPr>
        <p:spPr>
          <a:xfrm>
            <a:off x="640080" y="853673"/>
            <a:ext cx="4023360" cy="5004794"/>
          </a:xfrm>
        </p:spPr>
        <p:txBody>
          <a:bodyPr>
            <a:normAutofit/>
          </a:bodyPr>
          <a:lstStyle/>
          <a:p>
            <a:r>
              <a:rPr lang="en-US" sz="5400" dirty="0">
                <a:solidFill>
                  <a:schemeClr val="bg1"/>
                </a:solidFill>
              </a:rPr>
              <a:t>Wholeness of Project</a:t>
            </a:r>
          </a:p>
        </p:txBody>
      </p:sp>
      <p:sp>
        <p:nvSpPr>
          <p:cNvPr id="9" name="Content Placeholder 8">
            <a:extLst>
              <a:ext uri="{FF2B5EF4-FFF2-40B4-BE49-F238E27FC236}">
                <a16:creationId xmlns:a16="http://schemas.microsoft.com/office/drawing/2014/main" id="{F5F9468E-944B-7626-ED2B-2FAAABD8F6B9}"/>
              </a:ext>
            </a:extLst>
          </p:cNvPr>
          <p:cNvSpPr>
            <a:spLocks noGrp="1"/>
          </p:cNvSpPr>
          <p:nvPr>
            <p:ph idx="1"/>
          </p:nvPr>
        </p:nvSpPr>
        <p:spPr>
          <a:xfrm>
            <a:off x="5486400" y="721360"/>
            <a:ext cx="5827683" cy="5137107"/>
          </a:xfrm>
        </p:spPr>
        <p:txBody>
          <a:bodyPr anchor="ctr">
            <a:normAutofit/>
          </a:bodyPr>
          <a:lstStyle/>
          <a:p>
            <a:r>
              <a:rPr lang="en-US" sz="1700" dirty="0">
                <a:solidFill>
                  <a:schemeClr val="bg1"/>
                </a:solidFill>
              </a:rPr>
              <a:t> </a:t>
            </a:r>
            <a:r>
              <a:rPr lang="en-US" sz="1800" b="0" i="0" dirty="0">
                <a:solidFill>
                  <a:srgbClr val="D1D5DB"/>
                </a:solidFill>
                <a:effectLst/>
                <a:latin typeface="Rockwell" panose="02060603020205020403" pitchFamily="18" charset="0"/>
              </a:rPr>
              <a:t>In this project, an array of technologies such as Kafka, Spark, Hive, Tableau, and more were utilized to extract data from a CSV file and conduct thorough analysis. Following the analysis, the findings were translated into dynamic charts and histograms for effective visualization.</a:t>
            </a:r>
            <a:endParaRPr lang="en-US" sz="1800" dirty="0">
              <a:solidFill>
                <a:schemeClr val="bg1"/>
              </a:solidFill>
              <a:latin typeface="Rockwell" panose="02060603020205020403" pitchFamily="18" charset="0"/>
            </a:endParaRPr>
          </a:p>
          <a:p>
            <a:r>
              <a:rPr lang="en-US" sz="2000" dirty="0">
                <a:solidFill>
                  <a:schemeClr val="bg1"/>
                </a:solidFill>
                <a:latin typeface="Rockwell" panose="02060603020205020403" pitchFamily="18" charset="0"/>
              </a:rPr>
              <a:t>  </a:t>
            </a:r>
            <a:r>
              <a:rPr lang="en-US" sz="1800" b="0" i="0" dirty="0">
                <a:solidFill>
                  <a:srgbClr val="D1D5DB"/>
                </a:solidFill>
                <a:effectLst/>
                <a:latin typeface="Rockwell" panose="02060603020205020403" pitchFamily="18" charset="0"/>
              </a:rPr>
              <a:t>Exploring the Science and Technology of Consciousness, we recognize creation's layered nature and engage in Transcendental Meditation as a means to uncover the unified field of consciousness. Through regular practice, we witness firsthand the positive impacts in our daily lives, often finding nature aligning to support our journey towards understanding consciousness on a deeper level.</a:t>
            </a:r>
            <a:endParaRPr lang="en-US" sz="1800" dirty="0">
              <a:solidFill>
                <a:schemeClr val="bg1"/>
              </a:solidFill>
              <a:latin typeface="Rockwell" panose="02060603020205020403" pitchFamily="18" charset="0"/>
            </a:endParaRPr>
          </a:p>
        </p:txBody>
      </p:sp>
      <p:sp>
        <p:nvSpPr>
          <p:cNvPr id="21"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150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A84C38-39FA-9FC6-EDB9-9CF845BCBB2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25B00E51-2CE2-DA82-9CCF-9AD72FE65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A49232B2-C41D-47CC-12B1-7CCE19B3394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5ED4FAEF-E123-9105-449C-BC18B2460755}"/>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pic>
        <p:nvPicPr>
          <p:cNvPr id="7" name="Content Placeholder 6">
            <a:extLst>
              <a:ext uri="{FF2B5EF4-FFF2-40B4-BE49-F238E27FC236}">
                <a16:creationId xmlns:a16="http://schemas.microsoft.com/office/drawing/2014/main" id="{95FD3C5F-4FA0-2117-657E-90C8353B3CFF}"/>
              </a:ext>
            </a:extLst>
          </p:cNvPr>
          <p:cNvPicPr>
            <a:picLocks noGrp="1" noChangeAspect="1"/>
          </p:cNvPicPr>
          <p:nvPr>
            <p:ph idx="1"/>
          </p:nvPr>
        </p:nvPicPr>
        <p:blipFill>
          <a:blip r:embed="rId3"/>
          <a:stretch>
            <a:fillRect/>
          </a:stretch>
        </p:blipFill>
        <p:spPr>
          <a:xfrm>
            <a:off x="838200" y="1881743"/>
            <a:ext cx="10515600" cy="4239101"/>
          </a:xfrm>
          <a:prstGeom prst="rect">
            <a:avLst/>
          </a:prstGeom>
        </p:spPr>
      </p:pic>
      <p:sp>
        <p:nvSpPr>
          <p:cNvPr id="9" name="TextBox 8">
            <a:extLst>
              <a:ext uri="{FF2B5EF4-FFF2-40B4-BE49-F238E27FC236}">
                <a16:creationId xmlns:a16="http://schemas.microsoft.com/office/drawing/2014/main" id="{09A39C9D-68E2-4AA8-D5C7-85BC137E5E53}"/>
              </a:ext>
            </a:extLst>
          </p:cNvPr>
          <p:cNvSpPr txBox="1"/>
          <p:nvPr/>
        </p:nvSpPr>
        <p:spPr>
          <a:xfrm>
            <a:off x="1404620" y="903015"/>
            <a:ext cx="6202680" cy="584775"/>
          </a:xfrm>
          <a:prstGeom prst="rect">
            <a:avLst/>
          </a:prstGeom>
          <a:noFill/>
        </p:spPr>
        <p:txBody>
          <a:bodyPr wrap="square">
            <a:spAutoFit/>
          </a:bodyPr>
          <a:lstStyle/>
          <a:p>
            <a:r>
              <a:rPr lang="en-US" sz="3200" dirty="0">
                <a:latin typeface="Walbaum Display" panose="02070503090703020303" pitchFamily="18" charset="0"/>
              </a:rPr>
              <a:t>Step 8-&gt; Result</a:t>
            </a:r>
          </a:p>
        </p:txBody>
      </p:sp>
    </p:spTree>
    <p:extLst>
      <p:ext uri="{BB962C8B-B14F-4D97-AF65-F5344CB8AC3E}">
        <p14:creationId xmlns:p14="http://schemas.microsoft.com/office/powerpoint/2010/main" val="221736851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28DBCE-C15D-D906-4AD9-75D99D322454}"/>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0A1E7EC9-3C99-57AD-7EB9-8E8D6D80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4F826BD-0A7B-2B22-AB5A-834F01277CD8}"/>
              </a:ext>
            </a:extLst>
          </p:cNvPr>
          <p:cNvSpPr>
            <a:spLocks noGrp="1"/>
          </p:cNvSpPr>
          <p:nvPr>
            <p:ph type="title"/>
          </p:nvPr>
        </p:nvSpPr>
        <p:spPr>
          <a:xfrm>
            <a:off x="6609080" y="522908"/>
            <a:ext cx="4713997" cy="1225650"/>
          </a:xfrm>
        </p:spPr>
        <p:txBody>
          <a:bodyPr vert="horz" lIns="91440" tIns="45720" rIns="91440" bIns="45720" rtlCol="0" anchor="b">
            <a:normAutofit/>
          </a:bodyPr>
          <a:lstStyle/>
          <a:p>
            <a:br>
              <a:rPr lang="en-US" sz="3600" dirty="0">
                <a:latin typeface="Walbaum Display" panose="02070503090703020303" pitchFamily="18" charset="0"/>
              </a:rPr>
            </a:br>
            <a:endParaRPr lang="en-US" sz="3600" dirty="0">
              <a:latin typeface="Walbaum Display" panose="02070503090703020303" pitchFamily="18" charset="0"/>
            </a:endParaRPr>
          </a:p>
        </p:txBody>
      </p:sp>
      <p:pic>
        <p:nvPicPr>
          <p:cNvPr id="5" name="Content Placeholder 4" descr="Data displayed on screen">
            <a:extLst>
              <a:ext uri="{FF2B5EF4-FFF2-40B4-BE49-F238E27FC236}">
                <a16:creationId xmlns:a16="http://schemas.microsoft.com/office/drawing/2014/main" id="{4A96FACA-BECC-BF51-0CB8-78506C78CE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882" b="-1"/>
          <a:stretch/>
        </p:blipFill>
        <p:spPr>
          <a:xfrm>
            <a:off x="-2346" y="1419578"/>
            <a:ext cx="5666547" cy="4018844"/>
          </a:xfrm>
          <a:prstGeom prst="rect">
            <a:avLst/>
          </a:prstGeom>
        </p:spPr>
      </p:pic>
      <p:cxnSp>
        <p:nvCxnSpPr>
          <p:cNvPr id="35" name="Straight Connector 34">
            <a:extLst>
              <a:ext uri="{FF2B5EF4-FFF2-40B4-BE49-F238E27FC236}">
                <a16:creationId xmlns:a16="http://schemas.microsoft.com/office/drawing/2014/main" id="{9EE9CF23-4B4E-70FD-F8A1-7E24AEE69A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7EADFA-DCBA-E622-7CED-3FE9A7EAE6B5}"/>
              </a:ext>
            </a:extLst>
          </p:cNvPr>
          <p:cNvSpPr txBox="1"/>
          <p:nvPr/>
        </p:nvSpPr>
        <p:spPr>
          <a:xfrm>
            <a:off x="6527800" y="1909192"/>
            <a:ext cx="5308600" cy="4674488"/>
          </a:xfrm>
          <a:prstGeom prst="rect">
            <a:avLst/>
          </a:prstGeom>
        </p:spPr>
        <p:txBody>
          <a:bodyPr vert="horz" lIns="91440" tIns="45720" rIns="91440" bIns="45720" rtlCol="0">
            <a:normAutofit fontScale="85000" lnSpcReduction="20000"/>
          </a:bodyPr>
          <a:lstStyle/>
          <a:p>
            <a:pPr marL="457200" indent="-457200">
              <a:buFont typeface="Arial" panose="020B0604020202020204" pitchFamily="34" charset="0"/>
              <a:buChar char="•"/>
            </a:pPr>
            <a:r>
              <a:rPr lang="en-US" sz="3200" dirty="0">
                <a:solidFill>
                  <a:schemeClr val="bg1"/>
                </a:solidFill>
                <a:latin typeface="Walbaum Display" panose="02070503090703020303" pitchFamily="18" charset="0"/>
              </a:rPr>
              <a:t>Tableau Desktop is a business intelligence and data visualization tool that can be used by anyone. It specializes in transforming boring tabulated data into eye-candy graphs and representations. With tableau desktop, you can enjoy real-time data analytics by directly connecting to data from your data </a:t>
            </a:r>
            <a:r>
              <a:rPr lang="en-US" sz="3200" dirty="0" err="1">
                <a:solidFill>
                  <a:schemeClr val="bg1"/>
                </a:solidFill>
                <a:latin typeface="Walbaum Display" panose="02070503090703020303" pitchFamily="18" charset="0"/>
              </a:rPr>
              <a:t>warehouseTableau</a:t>
            </a:r>
            <a:r>
              <a:rPr lang="en-US" sz="3200" dirty="0">
                <a:solidFill>
                  <a:schemeClr val="bg1"/>
                </a:solidFill>
                <a:latin typeface="Walbaum Display" panose="02070503090703020303" pitchFamily="18" charset="0"/>
              </a:rPr>
              <a:t> Desktop</a:t>
            </a:r>
          </a:p>
        </p:txBody>
      </p:sp>
      <p:cxnSp>
        <p:nvCxnSpPr>
          <p:cNvPr id="36" name="Straight Connector 35">
            <a:extLst>
              <a:ext uri="{FF2B5EF4-FFF2-40B4-BE49-F238E27FC236}">
                <a16:creationId xmlns:a16="http://schemas.microsoft.com/office/drawing/2014/main" id="{2AD4BB4A-91DC-74B7-EC9E-C920A331A1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9AEF80-0D6A-BDC2-A937-4FD37A8CEB1D}"/>
              </a:ext>
            </a:extLst>
          </p:cNvPr>
          <p:cNvSpPr txBox="1"/>
          <p:nvPr/>
        </p:nvSpPr>
        <p:spPr>
          <a:xfrm>
            <a:off x="6609080" y="1173551"/>
            <a:ext cx="6096000" cy="646331"/>
          </a:xfrm>
          <a:prstGeom prst="rect">
            <a:avLst/>
          </a:prstGeom>
          <a:noFill/>
        </p:spPr>
        <p:txBody>
          <a:bodyPr wrap="square">
            <a:spAutoFit/>
          </a:bodyPr>
          <a:lstStyle/>
          <a:p>
            <a:r>
              <a:rPr lang="en-US" sz="3600" dirty="0">
                <a:solidFill>
                  <a:schemeClr val="bg1"/>
                </a:solidFill>
                <a:latin typeface="Walbaum Display" panose="02070503090703020303" pitchFamily="18" charset="0"/>
              </a:rPr>
              <a:t>   Tableau</a:t>
            </a:r>
          </a:p>
        </p:txBody>
      </p:sp>
    </p:spTree>
    <p:extLst>
      <p:ext uri="{BB962C8B-B14F-4D97-AF65-F5344CB8AC3E}">
        <p14:creationId xmlns:p14="http://schemas.microsoft.com/office/powerpoint/2010/main" val="428197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DEBC8-78E2-6F5F-8A5B-D06EAB891414}"/>
              </a:ext>
            </a:extLst>
          </p:cNvPr>
          <p:cNvSpPr>
            <a:spLocks noGrp="1"/>
          </p:cNvSpPr>
          <p:nvPr>
            <p:ph type="title"/>
          </p:nvPr>
        </p:nvSpPr>
        <p:spPr>
          <a:xfrm>
            <a:off x="838200" y="365125"/>
            <a:ext cx="10515600" cy="1860400"/>
          </a:xfrm>
        </p:spPr>
        <p:txBody>
          <a:bodyPr vert="horz" lIns="91440" tIns="45720" rIns="91440" bIns="45720" rtlCol="0" anchor="ctr">
            <a:normAutofit fontScale="90000"/>
          </a:bodyPr>
          <a:lstStyle/>
          <a:p>
            <a:br>
              <a:rPr lang="en-US" sz="5200" kern="1200" dirty="0">
                <a:solidFill>
                  <a:schemeClr val="tx1"/>
                </a:solidFill>
                <a:latin typeface="+mj-lt"/>
                <a:ea typeface="+mj-ea"/>
                <a:cs typeface="+mj-cs"/>
              </a:rPr>
            </a:br>
            <a:r>
              <a:rPr lang="en-US" sz="5200" kern="1200" dirty="0">
                <a:solidFill>
                  <a:schemeClr val="tx1"/>
                </a:solidFill>
                <a:latin typeface="+mj-lt"/>
                <a:ea typeface="+mj-ea"/>
                <a:cs typeface="+mj-cs"/>
              </a:rPr>
              <a:t>How To Connect Tableau With Cloudera Hadoop</a:t>
            </a:r>
            <a:br>
              <a:rPr lang="en-US" sz="5200" kern="1200" dirty="0">
                <a:solidFill>
                  <a:schemeClr val="tx1"/>
                </a:solidFill>
                <a:latin typeface="+mj-lt"/>
                <a:ea typeface="+mj-ea"/>
                <a:cs typeface="+mj-cs"/>
              </a:rPr>
            </a:br>
            <a:r>
              <a:rPr lang="en-US" sz="5200" kern="1200" dirty="0">
                <a:solidFill>
                  <a:schemeClr val="tx1"/>
                </a:solidFill>
                <a:latin typeface="+mj-lt"/>
                <a:ea typeface="+mj-ea"/>
                <a:cs typeface="+mj-cs"/>
              </a:rPr>
              <a:t>                                                 </a:t>
            </a:r>
            <a:r>
              <a:rPr lang="en-US" sz="3100" dirty="0">
                <a:latin typeface="Walbaum Display" panose="02070503090703020303" pitchFamily="18" charset="0"/>
              </a:rPr>
              <a:t>Step 9-&gt; get VM's IP address  </a:t>
            </a:r>
            <a:br>
              <a:rPr lang="en-US" sz="5400" dirty="0">
                <a:latin typeface="Walbaum Display" panose="02070503090703020303" pitchFamily="18" charset="0"/>
              </a:rPr>
            </a:br>
            <a:endParaRPr lang="en-US" sz="5200" kern="1200" dirty="0">
              <a:solidFill>
                <a:schemeClr val="tx1"/>
              </a:solidFill>
              <a:latin typeface="+mj-lt"/>
              <a:ea typeface="+mj-ea"/>
              <a:cs typeface="+mj-cs"/>
            </a:endParaRPr>
          </a:p>
        </p:txBody>
      </p:sp>
      <p:pic>
        <p:nvPicPr>
          <p:cNvPr id="8" name="Content Placeholder 7" descr="A screenshot of a computer&#10;&#10;Description automatically generated">
            <a:extLst>
              <a:ext uri="{FF2B5EF4-FFF2-40B4-BE49-F238E27FC236}">
                <a16:creationId xmlns:a16="http://schemas.microsoft.com/office/drawing/2014/main" id="{4F66DFA0-BF4E-54B4-74E2-8E0B2DEA39C9}"/>
              </a:ext>
            </a:extLst>
          </p:cNvPr>
          <p:cNvPicPr>
            <a:picLocks noGrp="1" noChangeAspect="1"/>
          </p:cNvPicPr>
          <p:nvPr>
            <p:ph idx="1"/>
          </p:nvPr>
        </p:nvPicPr>
        <p:blipFill>
          <a:blip r:embed="rId2"/>
          <a:stretch>
            <a:fillRect/>
          </a:stretch>
        </p:blipFill>
        <p:spPr>
          <a:xfrm>
            <a:off x="633642" y="2365285"/>
            <a:ext cx="4923445" cy="393875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2601DA0-31DF-3E15-6247-1C1EEE0FFF58}"/>
              </a:ext>
            </a:extLst>
          </p:cNvPr>
          <p:cNvPicPr>
            <a:picLocks noChangeAspect="1"/>
          </p:cNvPicPr>
          <p:nvPr/>
        </p:nvPicPr>
        <p:blipFill>
          <a:blip r:embed="rId3"/>
          <a:stretch>
            <a:fillRect/>
          </a:stretch>
        </p:blipFill>
        <p:spPr>
          <a:xfrm>
            <a:off x="6313062" y="2365285"/>
            <a:ext cx="5567147" cy="3938756"/>
          </a:xfrm>
          <a:prstGeom prst="rect">
            <a:avLst/>
          </a:prstGeom>
        </p:spPr>
      </p:pic>
    </p:spTree>
    <p:extLst>
      <p:ext uri="{BB962C8B-B14F-4D97-AF65-F5344CB8AC3E}">
        <p14:creationId xmlns:p14="http://schemas.microsoft.com/office/powerpoint/2010/main" val="1914334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9B5BD8-49B6-2E08-FB9F-AD5800152F0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9755210-5711-E2A7-8E2F-679B88454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0A470-E4AB-BBD1-BF25-589BE60313F2}"/>
              </a:ext>
            </a:extLst>
          </p:cNvPr>
          <p:cNvSpPr>
            <a:spLocks noGrp="1"/>
          </p:cNvSpPr>
          <p:nvPr>
            <p:ph type="title"/>
          </p:nvPr>
        </p:nvSpPr>
        <p:spPr>
          <a:xfrm>
            <a:off x="746760" y="131445"/>
            <a:ext cx="10515600" cy="1325563"/>
          </a:xfrm>
        </p:spPr>
        <p:txBody>
          <a:bodyPr>
            <a:normAutofit fontScale="90000"/>
          </a:bodyPr>
          <a:lstStyle/>
          <a:p>
            <a:pPr rtl="0"/>
            <a:br>
              <a:rPr lang="en-US" dirty="0"/>
            </a:br>
            <a:r>
              <a:rPr lang="en-US" dirty="0"/>
              <a:t> </a:t>
            </a:r>
            <a:br>
              <a:rPr lang="en-US" dirty="0"/>
            </a:br>
            <a:endParaRPr lang="en-US" dirty="0"/>
          </a:p>
        </p:txBody>
      </p:sp>
      <p:sp>
        <p:nvSpPr>
          <p:cNvPr id="9" name="TextBox 8">
            <a:extLst>
              <a:ext uri="{FF2B5EF4-FFF2-40B4-BE49-F238E27FC236}">
                <a16:creationId xmlns:a16="http://schemas.microsoft.com/office/drawing/2014/main" id="{3F2FDA71-D753-3143-E589-A7D5E6364BE7}"/>
              </a:ext>
            </a:extLst>
          </p:cNvPr>
          <p:cNvSpPr txBox="1"/>
          <p:nvPr/>
        </p:nvSpPr>
        <p:spPr>
          <a:xfrm>
            <a:off x="1351280" y="501838"/>
            <a:ext cx="9123680" cy="584775"/>
          </a:xfrm>
          <a:prstGeom prst="rect">
            <a:avLst/>
          </a:prstGeom>
          <a:noFill/>
        </p:spPr>
        <p:txBody>
          <a:bodyPr wrap="square">
            <a:spAutoFit/>
          </a:bodyPr>
          <a:lstStyle/>
          <a:p>
            <a:r>
              <a:rPr lang="en-US" sz="3200" dirty="0">
                <a:latin typeface="Walbaum Display" panose="02070503090703020303" pitchFamily="18" charset="0"/>
              </a:rPr>
              <a:t>Step 10-&gt; find the Hive Table and drag and drop</a:t>
            </a:r>
          </a:p>
        </p:txBody>
      </p:sp>
      <p:pic>
        <p:nvPicPr>
          <p:cNvPr id="5" name="Content Placeholder 4">
            <a:extLst>
              <a:ext uri="{FF2B5EF4-FFF2-40B4-BE49-F238E27FC236}">
                <a16:creationId xmlns:a16="http://schemas.microsoft.com/office/drawing/2014/main" id="{F8F7D6EB-9C17-B56C-0734-16DFFBFB28E0}"/>
              </a:ext>
            </a:extLst>
          </p:cNvPr>
          <p:cNvPicPr>
            <a:picLocks noGrp="1" noChangeAspect="1"/>
          </p:cNvPicPr>
          <p:nvPr>
            <p:ph idx="1"/>
          </p:nvPr>
        </p:nvPicPr>
        <p:blipFill>
          <a:blip r:embed="rId2"/>
          <a:stretch>
            <a:fillRect/>
          </a:stretch>
        </p:blipFill>
        <p:spPr>
          <a:xfrm>
            <a:off x="1239521" y="1588453"/>
            <a:ext cx="10022840" cy="4588510"/>
          </a:xfrm>
          <a:prstGeom prst="rect">
            <a:avLst/>
          </a:prstGeom>
        </p:spPr>
      </p:pic>
    </p:spTree>
    <p:extLst>
      <p:ext uri="{BB962C8B-B14F-4D97-AF65-F5344CB8AC3E}">
        <p14:creationId xmlns:p14="http://schemas.microsoft.com/office/powerpoint/2010/main" val="124559440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EF016D-AB3F-3EE8-13A0-9C7CC79E6150}"/>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F4C00F70-3592-1F3D-9DA5-C35317239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041B5C2B-8E72-7483-A4F3-AB112D7271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1EFF47-1CD6-C5E2-436C-AAC603EBE7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A846F836-FA7F-F892-4A37-3DC20DB72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4" name="Content Placeholder 3">
            <a:extLst>
              <a:ext uri="{FF2B5EF4-FFF2-40B4-BE49-F238E27FC236}">
                <a16:creationId xmlns:a16="http://schemas.microsoft.com/office/drawing/2014/main" id="{C9D9A1F0-3DA8-85E4-343C-3E6ABE92EEC0}"/>
              </a:ext>
            </a:extLst>
          </p:cNvPr>
          <p:cNvPicPr>
            <a:picLocks noGrp="1" noChangeAspect="1"/>
          </p:cNvPicPr>
          <p:nvPr>
            <p:ph idx="1"/>
          </p:nvPr>
        </p:nvPicPr>
        <p:blipFill>
          <a:blip r:embed="rId3"/>
          <a:stretch>
            <a:fillRect/>
          </a:stretch>
        </p:blipFill>
        <p:spPr>
          <a:xfrm>
            <a:off x="877904" y="558800"/>
            <a:ext cx="10521616" cy="5811520"/>
          </a:xfrm>
          <a:prstGeom prst="rect">
            <a:avLst/>
          </a:prstGeom>
        </p:spPr>
      </p:pic>
    </p:spTree>
    <p:extLst>
      <p:ext uri="{BB962C8B-B14F-4D97-AF65-F5344CB8AC3E}">
        <p14:creationId xmlns:p14="http://schemas.microsoft.com/office/powerpoint/2010/main" val="1689296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CACA43-4972-26DF-E50E-556F1FA2000C}"/>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0253E79C-7387-64B5-E942-AC7D5F58A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4F0F6228-219E-1A7F-61D8-868F8DF617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04F6FDB-2ED8-BBA4-E7E4-7BF8ABFE2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FEF276D1-60DC-3C20-AFB8-C34908958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13" name="Content Placeholder 12">
            <a:extLst>
              <a:ext uri="{FF2B5EF4-FFF2-40B4-BE49-F238E27FC236}">
                <a16:creationId xmlns:a16="http://schemas.microsoft.com/office/drawing/2014/main" id="{63EFC516-77D5-5D15-A7D8-77D1D0B0593C}"/>
              </a:ext>
            </a:extLst>
          </p:cNvPr>
          <p:cNvPicPr>
            <a:picLocks noGrp="1" noChangeAspect="1"/>
          </p:cNvPicPr>
          <p:nvPr>
            <p:ph idx="1"/>
          </p:nvPr>
        </p:nvPicPr>
        <p:blipFill>
          <a:blip r:embed="rId3"/>
          <a:stretch>
            <a:fillRect/>
          </a:stretch>
        </p:blipFill>
        <p:spPr>
          <a:xfrm>
            <a:off x="549413" y="553720"/>
            <a:ext cx="10882310" cy="5750560"/>
          </a:xfrm>
          <a:prstGeom prst="rect">
            <a:avLst/>
          </a:prstGeom>
        </p:spPr>
      </p:pic>
    </p:spTree>
    <p:extLst>
      <p:ext uri="{BB962C8B-B14F-4D97-AF65-F5344CB8AC3E}">
        <p14:creationId xmlns:p14="http://schemas.microsoft.com/office/powerpoint/2010/main" val="3327529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348EF1-02F1-5C1A-D656-4C2DF9F373B2}"/>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9D18F4C4-AAB1-6164-BE74-BE17AB09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1FDC4D07-86E3-28A4-1E19-622804631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83D0C4E-DC25-85F4-E84A-4A6CCF220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F08C762D-73C2-E73F-BFCE-0DB2A56A0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5" name="Content Placeholder 4">
            <a:extLst>
              <a:ext uri="{FF2B5EF4-FFF2-40B4-BE49-F238E27FC236}">
                <a16:creationId xmlns:a16="http://schemas.microsoft.com/office/drawing/2014/main" id="{EAADB146-2A13-848D-1004-99C64C98A382}"/>
              </a:ext>
            </a:extLst>
          </p:cNvPr>
          <p:cNvPicPr>
            <a:picLocks noGrp="1" noChangeAspect="1"/>
          </p:cNvPicPr>
          <p:nvPr>
            <p:ph idx="1"/>
          </p:nvPr>
        </p:nvPicPr>
        <p:blipFill>
          <a:blip r:embed="rId3"/>
          <a:stretch>
            <a:fillRect/>
          </a:stretch>
        </p:blipFill>
        <p:spPr>
          <a:xfrm>
            <a:off x="1113784" y="518160"/>
            <a:ext cx="9879335" cy="5933440"/>
          </a:xfrm>
          <a:prstGeom prst="rect">
            <a:avLst/>
          </a:prstGeom>
        </p:spPr>
      </p:pic>
    </p:spTree>
    <p:extLst>
      <p:ext uri="{BB962C8B-B14F-4D97-AF65-F5344CB8AC3E}">
        <p14:creationId xmlns:p14="http://schemas.microsoft.com/office/powerpoint/2010/main" val="4240076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A1644A-208C-E3FF-1C50-496B812FA8E3}"/>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5ABA6F6E-2EDF-A5AE-92FF-26014595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A4509F54-03DF-46C4-7F70-448C6CD28D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D0B632-D771-675E-E16B-EDAD6C877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2741AD20-5E6B-6EA1-909F-B0582B95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4" name="Content Placeholder 3">
            <a:extLst>
              <a:ext uri="{FF2B5EF4-FFF2-40B4-BE49-F238E27FC236}">
                <a16:creationId xmlns:a16="http://schemas.microsoft.com/office/drawing/2014/main" id="{8AF0CE4F-0ADD-64F8-D48F-EC221D0E0C7A}"/>
              </a:ext>
            </a:extLst>
          </p:cNvPr>
          <p:cNvPicPr>
            <a:picLocks noGrp="1" noChangeAspect="1"/>
          </p:cNvPicPr>
          <p:nvPr>
            <p:ph idx="1"/>
          </p:nvPr>
        </p:nvPicPr>
        <p:blipFill>
          <a:blip r:embed="rId3"/>
          <a:stretch>
            <a:fillRect/>
          </a:stretch>
        </p:blipFill>
        <p:spPr>
          <a:xfrm>
            <a:off x="662694" y="772318"/>
            <a:ext cx="10928373" cy="5801202"/>
          </a:xfrm>
          <a:prstGeom prst="rect">
            <a:avLst/>
          </a:prstGeom>
        </p:spPr>
      </p:pic>
    </p:spTree>
    <p:extLst>
      <p:ext uri="{BB962C8B-B14F-4D97-AF65-F5344CB8AC3E}">
        <p14:creationId xmlns:p14="http://schemas.microsoft.com/office/powerpoint/2010/main" val="1837045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8411D2-5857-F90E-98D7-E0198FB19032}"/>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5B66FDB3-CB28-40E7-E617-832EED4C9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0A62DCFF-0D78-4315-49FE-64FF28C54F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82B00F-F2FF-7118-0E4E-A8BD137433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A2DDE0E2-2744-1481-EC47-A110ABCC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5" name="Content Placeholder 4">
            <a:extLst>
              <a:ext uri="{FF2B5EF4-FFF2-40B4-BE49-F238E27FC236}">
                <a16:creationId xmlns:a16="http://schemas.microsoft.com/office/drawing/2014/main" id="{F87413DD-C13B-3E85-D6BB-38FEEB85FE9C}"/>
              </a:ext>
            </a:extLst>
          </p:cNvPr>
          <p:cNvPicPr>
            <a:picLocks noGrp="1" noChangeAspect="1"/>
          </p:cNvPicPr>
          <p:nvPr>
            <p:ph idx="1"/>
          </p:nvPr>
        </p:nvPicPr>
        <p:blipFill>
          <a:blip r:embed="rId3"/>
          <a:stretch>
            <a:fillRect/>
          </a:stretch>
        </p:blipFill>
        <p:spPr>
          <a:xfrm>
            <a:off x="922624" y="474691"/>
            <a:ext cx="10487056" cy="6170737"/>
          </a:xfrm>
          <a:prstGeom prst="rect">
            <a:avLst/>
          </a:prstGeom>
        </p:spPr>
      </p:pic>
    </p:spTree>
    <p:extLst>
      <p:ext uri="{BB962C8B-B14F-4D97-AF65-F5344CB8AC3E}">
        <p14:creationId xmlns:p14="http://schemas.microsoft.com/office/powerpoint/2010/main" val="101673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4849FD-99CC-D605-E83C-2203282585C4}"/>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21D7CAC1-FCC4-3F18-1539-B4F94A2BA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0F1BB4CF-828C-BE38-4051-3FD9A97EAF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878328-365E-39B9-3401-8300B0964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7856C873-7E5A-395A-3554-28E81CEDD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4" name="Content Placeholder 3">
            <a:extLst>
              <a:ext uri="{FF2B5EF4-FFF2-40B4-BE49-F238E27FC236}">
                <a16:creationId xmlns:a16="http://schemas.microsoft.com/office/drawing/2014/main" id="{4168D7B5-73A1-7C7A-747C-04922A0747C8}"/>
              </a:ext>
            </a:extLst>
          </p:cNvPr>
          <p:cNvPicPr>
            <a:picLocks noGrp="1" noChangeAspect="1"/>
          </p:cNvPicPr>
          <p:nvPr>
            <p:ph idx="1"/>
          </p:nvPr>
        </p:nvPicPr>
        <p:blipFill>
          <a:blip r:embed="rId3"/>
          <a:stretch>
            <a:fillRect/>
          </a:stretch>
        </p:blipFill>
        <p:spPr>
          <a:xfrm>
            <a:off x="852622" y="670560"/>
            <a:ext cx="10711163" cy="5628640"/>
          </a:xfrm>
          <a:prstGeom prst="rect">
            <a:avLst/>
          </a:prstGeom>
        </p:spPr>
      </p:pic>
    </p:spTree>
    <p:extLst>
      <p:ext uri="{BB962C8B-B14F-4D97-AF65-F5344CB8AC3E}">
        <p14:creationId xmlns:p14="http://schemas.microsoft.com/office/powerpoint/2010/main" val="261074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5A76777D-C91B-9325-D92B-A559F8050BF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2411" b="3320"/>
          <a:stretch/>
        </p:blipFill>
        <p:spPr>
          <a:xfrm>
            <a:off x="20" y="10"/>
            <a:ext cx="12191980" cy="6857990"/>
          </a:xfrm>
          <a:prstGeom prst="rect">
            <a:avLst/>
          </a:prstGeom>
        </p:spPr>
      </p:pic>
      <p:sp>
        <p:nvSpPr>
          <p:cNvPr id="91" name="Content Placeholder 8">
            <a:extLst>
              <a:ext uri="{FF2B5EF4-FFF2-40B4-BE49-F238E27FC236}">
                <a16:creationId xmlns:a16="http://schemas.microsoft.com/office/drawing/2014/main" id="{AD6B5B5B-2C25-4B6E-8C56-7B45ED82B1F2}"/>
              </a:ext>
            </a:extLst>
          </p:cNvPr>
          <p:cNvSpPr>
            <a:spLocks noGrp="1"/>
          </p:cNvSpPr>
          <p:nvPr>
            <p:ph idx="1"/>
          </p:nvPr>
        </p:nvSpPr>
        <p:spPr>
          <a:xfrm>
            <a:off x="264160" y="467360"/>
            <a:ext cx="11089640" cy="5709603"/>
          </a:xfrm>
        </p:spPr>
        <p:txBody>
          <a:bodyPr>
            <a:normAutofit/>
          </a:bodyPr>
          <a:lstStyle/>
          <a:p>
            <a:pPr marL="342900" indent="-342900">
              <a:buFont typeface="Wingdings" pitchFamily="2" charset="2"/>
              <a:buChar char="§"/>
            </a:pPr>
            <a:r>
              <a:rPr lang="en-US" dirty="0">
                <a:solidFill>
                  <a:srgbClr val="FFFFFF"/>
                </a:solidFill>
                <a:latin typeface="Walbaum Display" panose="02070503090703020303" pitchFamily="18" charset="0"/>
              </a:rPr>
              <a:t>We designed a complete process to capture real-time data from the Stock Market Alpha Vantage and display it using the visualization tool Tableau. Furthermore, store this data permanently on Hive for future reference. </a:t>
            </a:r>
          </a:p>
          <a:p>
            <a:pPr marL="342900" indent="-342900">
              <a:buFont typeface="Wingdings" pitchFamily="2" charset="2"/>
              <a:buChar char="§"/>
            </a:pPr>
            <a:endParaRPr lang="en-US" dirty="0">
              <a:solidFill>
                <a:srgbClr val="FFFFFF"/>
              </a:solidFill>
              <a:latin typeface="Walbaum Display" panose="02070503090703020303" pitchFamily="18" charset="0"/>
            </a:endParaRPr>
          </a:p>
          <a:p>
            <a:pPr marL="342900" indent="-342900">
              <a:buFont typeface="Wingdings" pitchFamily="2" charset="2"/>
              <a:buChar char="§"/>
            </a:pPr>
            <a:r>
              <a:rPr lang="en-US" dirty="0">
                <a:solidFill>
                  <a:srgbClr val="FFFFFF"/>
                </a:solidFill>
                <a:latin typeface="Walbaum Display" panose="02070503090703020303" pitchFamily="18" charset="0"/>
              </a:rPr>
              <a:t>Combine the strengths of Spark Streaming, Spark SQL, and data visualization tools to process, analyze, and visualize real-time stock market data for informed decision-making</a:t>
            </a:r>
          </a:p>
          <a:p>
            <a:pPr marL="342900" indent="-342900">
              <a:buFont typeface="Wingdings" pitchFamily="2" charset="2"/>
              <a:buChar char="§"/>
            </a:pPr>
            <a:endParaRPr lang="en-US" dirty="0">
              <a:solidFill>
                <a:srgbClr val="FFFFFF"/>
              </a:solidFill>
              <a:latin typeface="Walbaum Display" panose="02070503090703020303" pitchFamily="18" charset="0"/>
            </a:endParaRPr>
          </a:p>
          <a:p>
            <a:pPr marL="342900" indent="-342900">
              <a:buFont typeface="Wingdings" pitchFamily="2" charset="2"/>
              <a:buChar char="§"/>
            </a:pPr>
            <a:endParaRPr lang="en-US" dirty="0">
              <a:solidFill>
                <a:srgbClr val="FFFFFF"/>
              </a:solidFill>
              <a:latin typeface="Walbaum Display" panose="02070503090703020303" pitchFamily="18" charset="0"/>
            </a:endParaRPr>
          </a:p>
          <a:p>
            <a:pPr marL="342900" indent="-342900">
              <a:buFont typeface="Wingdings" pitchFamily="2" charset="2"/>
              <a:buChar char="§"/>
            </a:pPr>
            <a:r>
              <a:rPr lang="en-US" dirty="0">
                <a:solidFill>
                  <a:srgbClr val="FFFFFF"/>
                </a:solidFill>
                <a:latin typeface="Walbaum Display" panose="02070503090703020303" pitchFamily="18" charset="0"/>
              </a:rPr>
              <a:t>Additionally, perform data analysis using Spark SQL by executing queries, storing the results in Hive, and displaying them in Tableau.</a:t>
            </a:r>
          </a:p>
          <a:p>
            <a:endParaRPr lang="en-US" dirty="0">
              <a:solidFill>
                <a:srgbClr val="FFFFFF"/>
              </a:solidFill>
            </a:endParaRPr>
          </a:p>
        </p:txBody>
      </p:sp>
    </p:spTree>
    <p:extLst>
      <p:ext uri="{BB962C8B-B14F-4D97-AF65-F5344CB8AC3E}">
        <p14:creationId xmlns:p14="http://schemas.microsoft.com/office/powerpoint/2010/main" val="84033956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8BE0A4-3683-BC9F-D5BD-7576D52DD583}"/>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E31F63E5-52BF-492C-832A-AC60E8271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E336EB88-749F-D23C-8445-748393819D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BBA6B7-54FF-A38D-18DA-B834D6988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E97E0412-022C-52A1-0DA0-4FCDF6178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5" name="Content Placeholder 4">
            <a:extLst>
              <a:ext uri="{FF2B5EF4-FFF2-40B4-BE49-F238E27FC236}">
                <a16:creationId xmlns:a16="http://schemas.microsoft.com/office/drawing/2014/main" id="{3EE8CD83-75EA-3F0A-63FB-A7A05956805B}"/>
              </a:ext>
            </a:extLst>
          </p:cNvPr>
          <p:cNvPicPr>
            <a:picLocks noGrp="1" noChangeAspect="1"/>
          </p:cNvPicPr>
          <p:nvPr>
            <p:ph idx="1"/>
          </p:nvPr>
        </p:nvPicPr>
        <p:blipFill>
          <a:blip r:embed="rId3"/>
          <a:stretch>
            <a:fillRect/>
          </a:stretch>
        </p:blipFill>
        <p:spPr>
          <a:xfrm>
            <a:off x="756562" y="497840"/>
            <a:ext cx="10286999" cy="5684531"/>
          </a:xfrm>
          <a:prstGeom prst="rect">
            <a:avLst/>
          </a:prstGeom>
        </p:spPr>
      </p:pic>
    </p:spTree>
    <p:extLst>
      <p:ext uri="{BB962C8B-B14F-4D97-AF65-F5344CB8AC3E}">
        <p14:creationId xmlns:p14="http://schemas.microsoft.com/office/powerpoint/2010/main" val="2130563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C4DB8B-FF41-C76D-F911-2C4666D63843}"/>
            </a:ext>
          </a:extLst>
        </p:cNvPr>
        <p:cNvGrpSpPr/>
        <p:nvPr/>
      </p:nvGrpSpPr>
      <p:grpSpPr>
        <a:xfrm>
          <a:off x="0" y="0"/>
          <a:ext cx="0" cy="0"/>
          <a:chOff x="0" y="0"/>
          <a:chExt cx="0" cy="0"/>
        </a:xfrm>
      </p:grpSpPr>
      <p:sp>
        <p:nvSpPr>
          <p:cNvPr id="34" name="Rectangle 33">
            <a:extLst>
              <a:ext uri="{FF2B5EF4-FFF2-40B4-BE49-F238E27FC236}">
                <a16:creationId xmlns:a16="http://schemas.microsoft.com/office/drawing/2014/main" id="{FA5FE282-39DD-D4F5-5913-50EFD58D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5" name="Straight Connector 34">
            <a:extLst>
              <a:ext uri="{FF2B5EF4-FFF2-40B4-BE49-F238E27FC236}">
                <a16:creationId xmlns:a16="http://schemas.microsoft.com/office/drawing/2014/main" id="{2BA9567D-2624-FE83-4D2F-886FE500F5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825F73-0334-A951-928C-6BABF3CD6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Data displayed on screen">
            <a:extLst>
              <a:ext uri="{FF2B5EF4-FFF2-40B4-BE49-F238E27FC236}">
                <a16:creationId xmlns:a16="http://schemas.microsoft.com/office/drawing/2014/main" id="{80619E80-5451-94FC-5077-597880073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4" name="Content Placeholder 3">
            <a:extLst>
              <a:ext uri="{FF2B5EF4-FFF2-40B4-BE49-F238E27FC236}">
                <a16:creationId xmlns:a16="http://schemas.microsoft.com/office/drawing/2014/main" id="{C491DA4E-00F0-1CFE-318E-071FB0AF6CEF}"/>
              </a:ext>
            </a:extLst>
          </p:cNvPr>
          <p:cNvPicPr>
            <a:picLocks noGrp="1" noChangeAspect="1"/>
          </p:cNvPicPr>
          <p:nvPr>
            <p:ph idx="1"/>
          </p:nvPr>
        </p:nvPicPr>
        <p:blipFill>
          <a:blip r:embed="rId3"/>
          <a:stretch>
            <a:fillRect/>
          </a:stretch>
        </p:blipFill>
        <p:spPr>
          <a:xfrm>
            <a:off x="786486" y="355600"/>
            <a:ext cx="10287000" cy="5855677"/>
          </a:xfrm>
          <a:prstGeom prst="rect">
            <a:avLst/>
          </a:prstGeom>
        </p:spPr>
      </p:pic>
    </p:spTree>
    <p:extLst>
      <p:ext uri="{BB962C8B-B14F-4D97-AF65-F5344CB8AC3E}">
        <p14:creationId xmlns:p14="http://schemas.microsoft.com/office/powerpoint/2010/main" val="684074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033D9E-3E63-DD98-0738-51473DA661DF}"/>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6528CD6C-E64D-62A6-FDB0-CEE3DC2E89D8}"/>
              </a:ext>
            </a:extLst>
          </p:cNvPr>
          <p:cNvPicPr>
            <a:picLocks noGrp="1" noChangeAspect="1"/>
          </p:cNvPicPr>
          <p:nvPr>
            <p:ph idx="1"/>
          </p:nvPr>
        </p:nvPicPr>
        <p:blipFill rotWithShape="1">
          <a:blip r:embed="rId2">
            <a:alphaModFix amt="40000"/>
            <a:extLst>
              <a:ext uri="{28A0092B-C50C-407E-A947-70E740481C1C}">
                <a14:useLocalDpi xmlns:a14="http://schemas.microsoft.com/office/drawing/2010/main" val="0"/>
              </a:ext>
            </a:extLst>
          </a:blip>
          <a:srcRect t="14005" b="1725"/>
          <a:stretch/>
        </p:blipFill>
        <p:spPr>
          <a:xfrm>
            <a:off x="21" y="111770"/>
            <a:ext cx="12191979" cy="6857990"/>
          </a:xfrm>
          <a:prstGeom prst="rect">
            <a:avLst/>
          </a:prstGeom>
        </p:spPr>
      </p:pic>
      <p:sp>
        <p:nvSpPr>
          <p:cNvPr id="2" name="Title 1">
            <a:extLst>
              <a:ext uri="{FF2B5EF4-FFF2-40B4-BE49-F238E27FC236}">
                <a16:creationId xmlns:a16="http://schemas.microsoft.com/office/drawing/2014/main" id="{984A496B-0DB7-7D1D-4ACF-CD03FF5A931F}"/>
              </a:ext>
            </a:extLst>
          </p:cNvPr>
          <p:cNvSpPr>
            <a:spLocks noGrp="1"/>
          </p:cNvSpPr>
          <p:nvPr>
            <p:ph type="title"/>
          </p:nvPr>
        </p:nvSpPr>
        <p:spPr>
          <a:xfrm>
            <a:off x="640080" y="853673"/>
            <a:ext cx="4023360" cy="5004794"/>
          </a:xfrm>
        </p:spPr>
        <p:txBody>
          <a:bodyPr vert="horz" lIns="91440" tIns="45720" rIns="91440" bIns="45720" rtlCol="0" anchor="ctr">
            <a:normAutofit/>
          </a:bodyPr>
          <a:lstStyle/>
          <a:p>
            <a:r>
              <a:rPr lang="en-US" sz="5400">
                <a:solidFill>
                  <a:schemeClr val="bg1"/>
                </a:solidFill>
              </a:rPr>
              <a:t>Tools used for development</a:t>
            </a:r>
          </a:p>
        </p:txBody>
      </p:sp>
      <p:sp>
        <p:nvSpPr>
          <p:cNvPr id="7" name="TextBox 6">
            <a:extLst>
              <a:ext uri="{FF2B5EF4-FFF2-40B4-BE49-F238E27FC236}">
                <a16:creationId xmlns:a16="http://schemas.microsoft.com/office/drawing/2014/main" id="{74B6CCBB-4A85-A366-1DF8-043AF41FC809}"/>
              </a:ext>
            </a:extLst>
          </p:cNvPr>
          <p:cNvSpPr txBox="1"/>
          <p:nvPr/>
        </p:nvSpPr>
        <p:spPr>
          <a:xfrm>
            <a:off x="5315874" y="493776"/>
            <a:ext cx="5998209" cy="536469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Stock Market </a:t>
            </a:r>
            <a:r>
              <a:rPr lang="en-US" sz="2200" dirty="0">
                <a:solidFill>
                  <a:srgbClr val="FFFFFF"/>
                </a:solidFill>
                <a:latin typeface="Walbaum Display" panose="02070503090703020303" pitchFamily="18" charset="0"/>
              </a:rPr>
              <a:t>Alpha Vantage API</a:t>
            </a:r>
            <a:endParaRPr lang="en-US" sz="2200" dirty="0">
              <a:solidFill>
                <a:schemeClr val="bg1"/>
              </a:solidFill>
              <a:latin typeface="Walbaum Display" panose="02070503090703020303" pitchFamily="18" charset="0"/>
            </a:endParaRPr>
          </a:p>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Kafka (stream-processing)</a:t>
            </a:r>
          </a:p>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spark streaming</a:t>
            </a:r>
          </a:p>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spark SQL</a:t>
            </a:r>
          </a:p>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HIVE</a:t>
            </a:r>
          </a:p>
          <a:p>
            <a:pPr indent="-228600">
              <a:lnSpc>
                <a:spcPct val="90000"/>
              </a:lnSpc>
              <a:spcAft>
                <a:spcPts val="600"/>
              </a:spcAft>
              <a:buFont typeface="Arial" panose="020B0604020202020204" pitchFamily="34" charset="0"/>
              <a:buChar char="•"/>
            </a:pPr>
            <a:r>
              <a:rPr lang="en-US" sz="2200" dirty="0">
                <a:solidFill>
                  <a:schemeClr val="bg1"/>
                </a:solidFill>
                <a:latin typeface="Walbaum Display" panose="02070503090703020303" pitchFamily="18" charset="0"/>
              </a:rPr>
              <a:t>Tableau </a:t>
            </a:r>
          </a:p>
        </p:txBody>
      </p:sp>
      <p:sp>
        <p:nvSpPr>
          <p:cNvPr id="14"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372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A8254F-A72D-5F11-576F-7648F303AE30}"/>
            </a:ext>
          </a:extLst>
        </p:cNvPr>
        <p:cNvGrpSpPr/>
        <p:nvPr/>
      </p:nvGrpSpPr>
      <p:grpSpPr>
        <a:xfrm>
          <a:off x="0" y="0"/>
          <a:ext cx="0" cy="0"/>
          <a:chOff x="0" y="0"/>
          <a:chExt cx="0" cy="0"/>
        </a:xfrm>
      </p:grpSpPr>
      <p:sp>
        <p:nvSpPr>
          <p:cNvPr id="68" name="Rectangle 67">
            <a:extLst>
              <a:ext uri="{FF2B5EF4-FFF2-40B4-BE49-F238E27FC236}">
                <a16:creationId xmlns:a16="http://schemas.microsoft.com/office/drawing/2014/main" id="{629AB768-C322-CDDC-805E-AADB356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386E0A52-72D4-E82C-DB95-4A2ACD5BBAF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2411" b="3320"/>
          <a:stretch/>
        </p:blipFill>
        <p:spPr>
          <a:xfrm>
            <a:off x="274340" y="-190495"/>
            <a:ext cx="12191980" cy="6857990"/>
          </a:xfrm>
          <a:prstGeom prst="rect">
            <a:avLst/>
          </a:prstGeom>
        </p:spPr>
      </p:pic>
      <p:sp>
        <p:nvSpPr>
          <p:cNvPr id="7" name="TextBox 6">
            <a:extLst>
              <a:ext uri="{FF2B5EF4-FFF2-40B4-BE49-F238E27FC236}">
                <a16:creationId xmlns:a16="http://schemas.microsoft.com/office/drawing/2014/main" id="{D69894B3-5647-E6E4-5B15-A3F25A825EEF}"/>
              </a:ext>
            </a:extLst>
          </p:cNvPr>
          <p:cNvSpPr txBox="1"/>
          <p:nvPr/>
        </p:nvSpPr>
        <p:spPr>
          <a:xfrm>
            <a:off x="2448560" y="277421"/>
            <a:ext cx="6197600" cy="523220"/>
          </a:xfrm>
          <a:prstGeom prst="rect">
            <a:avLst/>
          </a:prstGeom>
          <a:noFill/>
        </p:spPr>
        <p:txBody>
          <a:bodyPr wrap="square">
            <a:spAutoFit/>
          </a:bodyPr>
          <a:lstStyle/>
          <a:p>
            <a:r>
              <a:rPr lang="en-US" sz="2800" dirty="0">
                <a:latin typeface="Walbaum Display" panose="02070503090703020303" pitchFamily="18" charset="0"/>
              </a:rPr>
              <a:t>End-to-End Data Streaming pipeline</a:t>
            </a:r>
            <a:r>
              <a:rPr lang="en-US" sz="2400" dirty="0">
                <a:latin typeface="Walbaum Display" panose="02070503090703020303" pitchFamily="18" charset="0"/>
              </a:rPr>
              <a:t>.</a:t>
            </a:r>
          </a:p>
        </p:txBody>
      </p:sp>
      <p:pic>
        <p:nvPicPr>
          <p:cNvPr id="4198" name="Picture 1" descr="A close-up of a stock market&#10;&#10;Description automatically generated">
            <a:extLst>
              <a:ext uri="{FF2B5EF4-FFF2-40B4-BE49-F238E27FC236}">
                <a16:creationId xmlns:a16="http://schemas.microsoft.com/office/drawing/2014/main" id="{AA71C449-522F-5C14-1791-023415E1D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795" y="1457231"/>
            <a:ext cx="12509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4197" name="Picture 8" descr="A black and white logo&#10;&#10;Description automatically generated">
            <a:extLst>
              <a:ext uri="{FF2B5EF4-FFF2-40B4-BE49-F238E27FC236}">
                <a16:creationId xmlns:a16="http://schemas.microsoft.com/office/drawing/2014/main" id="{9281C1CC-42F9-5A70-E8A0-D0C810DE7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744" y="1498602"/>
            <a:ext cx="1642257" cy="744490"/>
          </a:xfrm>
          <a:prstGeom prst="rect">
            <a:avLst/>
          </a:prstGeom>
          <a:noFill/>
          <a:extLst>
            <a:ext uri="{909E8E84-426E-40DD-AFC4-6F175D3DCCD1}">
              <a14:hiddenFill xmlns:a14="http://schemas.microsoft.com/office/drawing/2010/main">
                <a:solidFill>
                  <a:srgbClr val="FFFFFF"/>
                </a:solidFill>
              </a14:hiddenFill>
            </a:ext>
          </a:extLst>
        </p:spPr>
      </p:pic>
      <p:pic>
        <p:nvPicPr>
          <p:cNvPr id="4196" name="Picture 9" descr="A black and orange logo&#10;&#10;Description automatically generated">
            <a:extLst>
              <a:ext uri="{FF2B5EF4-FFF2-40B4-BE49-F238E27FC236}">
                <a16:creationId xmlns:a16="http://schemas.microsoft.com/office/drawing/2014/main" id="{4A326EF6-41B3-24E9-3AA0-157D6E5E2E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590" y="1525746"/>
            <a:ext cx="13716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4194" name="Picture 19" descr="A logo of a company&#10;&#10;Description automatically generated">
            <a:extLst>
              <a:ext uri="{FF2B5EF4-FFF2-40B4-BE49-F238E27FC236}">
                <a16:creationId xmlns:a16="http://schemas.microsoft.com/office/drawing/2014/main" id="{77AFC35B-929F-BEA2-8FD6-AC94B682B9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175" y="2941955"/>
            <a:ext cx="1771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4191" name="Picture 16" descr="A logo with blue and orange crosses&#10;&#10;Description automatically generated">
            <a:extLst>
              <a:ext uri="{FF2B5EF4-FFF2-40B4-BE49-F238E27FC236}">
                <a16:creationId xmlns:a16="http://schemas.microsoft.com/office/drawing/2014/main" id="{A1D5604B-DCD2-F6D8-EEC1-6763B6B32C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0745" y="4337380"/>
            <a:ext cx="17589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4190" name="Picture 13" descr="A yellow bee with black text&#10;&#10;Description automatically generated">
            <a:extLst>
              <a:ext uri="{FF2B5EF4-FFF2-40B4-BE49-F238E27FC236}">
                <a16:creationId xmlns:a16="http://schemas.microsoft.com/office/drawing/2014/main" id="{22EFD5CD-8A84-D660-3094-169CF81B10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5285" y="4177617"/>
            <a:ext cx="14224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4189" name="Picture 18" descr="A logo with a star&#10;&#10;Description automatically generated">
            <a:extLst>
              <a:ext uri="{FF2B5EF4-FFF2-40B4-BE49-F238E27FC236}">
                <a16:creationId xmlns:a16="http://schemas.microsoft.com/office/drawing/2014/main" id="{B570F269-623D-148D-FCFC-0542610E98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70610" y="4315620"/>
            <a:ext cx="2038350" cy="1054100"/>
          </a:xfrm>
          <a:prstGeom prst="rect">
            <a:avLst/>
          </a:prstGeom>
          <a:noFill/>
          <a:extLst>
            <a:ext uri="{909E8E84-426E-40DD-AFC4-6F175D3DCCD1}">
              <a14:hiddenFill xmlns:a14="http://schemas.microsoft.com/office/drawing/2010/main">
                <a:solidFill>
                  <a:srgbClr val="FFFFFF"/>
                </a:solidFill>
              </a14:hiddenFill>
            </a:ext>
          </a:extLst>
        </p:spPr>
      </p:pic>
      <p:sp>
        <p:nvSpPr>
          <p:cNvPr id="103" name="Arrow: Right 102">
            <a:extLst>
              <a:ext uri="{FF2B5EF4-FFF2-40B4-BE49-F238E27FC236}">
                <a16:creationId xmlns:a16="http://schemas.microsoft.com/office/drawing/2014/main" id="{3C454E23-01AF-ED48-ACD7-0585DA2759F9}"/>
              </a:ext>
            </a:extLst>
          </p:cNvPr>
          <p:cNvSpPr/>
          <p:nvPr/>
        </p:nvSpPr>
        <p:spPr>
          <a:xfrm>
            <a:off x="2296795" y="1670321"/>
            <a:ext cx="488950" cy="273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4" name="Arrow: Right 103">
            <a:extLst>
              <a:ext uri="{FF2B5EF4-FFF2-40B4-BE49-F238E27FC236}">
                <a16:creationId xmlns:a16="http://schemas.microsoft.com/office/drawing/2014/main" id="{66FA119F-E4BF-74B6-A1C6-D3F4699AED8A}"/>
              </a:ext>
            </a:extLst>
          </p:cNvPr>
          <p:cNvSpPr/>
          <p:nvPr/>
        </p:nvSpPr>
        <p:spPr>
          <a:xfrm>
            <a:off x="4498466" y="1755681"/>
            <a:ext cx="692150" cy="298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5" name="Arrow: Down 104">
            <a:extLst>
              <a:ext uri="{FF2B5EF4-FFF2-40B4-BE49-F238E27FC236}">
                <a16:creationId xmlns:a16="http://schemas.microsoft.com/office/drawing/2014/main" id="{AF805BCE-1FC8-E4E8-FA60-E9D774C5BD8A}"/>
              </a:ext>
            </a:extLst>
          </p:cNvPr>
          <p:cNvSpPr/>
          <p:nvPr/>
        </p:nvSpPr>
        <p:spPr>
          <a:xfrm>
            <a:off x="5946775" y="2365375"/>
            <a:ext cx="298450" cy="5651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Arrow: Left 105">
            <a:extLst>
              <a:ext uri="{FF2B5EF4-FFF2-40B4-BE49-F238E27FC236}">
                <a16:creationId xmlns:a16="http://schemas.microsoft.com/office/drawing/2014/main" id="{947BB111-A3D9-E076-5691-33766688D37B}"/>
              </a:ext>
            </a:extLst>
          </p:cNvPr>
          <p:cNvSpPr/>
          <p:nvPr/>
        </p:nvSpPr>
        <p:spPr>
          <a:xfrm rot="10800000">
            <a:off x="4498466" y="4698658"/>
            <a:ext cx="692150" cy="3175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7" name="Arrow: Down 106">
            <a:extLst>
              <a:ext uri="{FF2B5EF4-FFF2-40B4-BE49-F238E27FC236}">
                <a16:creationId xmlns:a16="http://schemas.microsoft.com/office/drawing/2014/main" id="{9777B7B0-ED38-3C79-81C2-C35F92663A19}"/>
              </a:ext>
            </a:extLst>
          </p:cNvPr>
          <p:cNvSpPr/>
          <p:nvPr/>
        </p:nvSpPr>
        <p:spPr>
          <a:xfrm rot="10800000">
            <a:off x="6006465" y="3860436"/>
            <a:ext cx="238760" cy="39497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9" name="Rectangle 106">
            <a:extLst>
              <a:ext uri="{FF2B5EF4-FFF2-40B4-BE49-F238E27FC236}">
                <a16:creationId xmlns:a16="http://schemas.microsoft.com/office/drawing/2014/main" id="{FD182FAC-D68C-6571-3416-2CD777E2A97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0" name="Rectangle 107">
            <a:extLst>
              <a:ext uri="{FF2B5EF4-FFF2-40B4-BE49-F238E27FC236}">
                <a16:creationId xmlns:a16="http://schemas.microsoft.com/office/drawing/2014/main" id="{750CAE83-D0FE-5738-851E-6D607D8F8D96}"/>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1" name="Rectangle 108">
            <a:extLst>
              <a:ext uri="{FF2B5EF4-FFF2-40B4-BE49-F238E27FC236}">
                <a16:creationId xmlns:a16="http://schemas.microsoft.com/office/drawing/2014/main" id="{711C989B-1543-456A-A24D-8459B48A2292}"/>
              </a:ext>
            </a:extLst>
          </p:cNvPr>
          <p:cNvSpPr>
            <a:spLocks noChangeArrowheads="1"/>
          </p:cNvSpPr>
          <p:nvPr/>
        </p:nvSpPr>
        <p:spPr bwMode="auto">
          <a:xfrm>
            <a:off x="0" y="135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Rectangle 109">
            <a:extLst>
              <a:ext uri="{FF2B5EF4-FFF2-40B4-BE49-F238E27FC236}">
                <a16:creationId xmlns:a16="http://schemas.microsoft.com/office/drawing/2014/main" id="{F6C114E4-37C7-FAE2-F67B-23C1F25AFA4B}"/>
              </a:ext>
            </a:extLst>
          </p:cNvPr>
          <p:cNvSpPr>
            <a:spLocks noChangeArrowheads="1"/>
          </p:cNvSpPr>
          <p:nvPr/>
        </p:nvSpPr>
        <p:spPr bwMode="auto">
          <a:xfrm>
            <a:off x="0" y="2000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110">
            <a:extLst>
              <a:ext uri="{FF2B5EF4-FFF2-40B4-BE49-F238E27FC236}">
                <a16:creationId xmlns:a16="http://schemas.microsoft.com/office/drawing/2014/main" id="{98A28135-BEDB-510B-A94B-A8486EAD1274}"/>
              </a:ext>
            </a:extLst>
          </p:cNvPr>
          <p:cNvSpPr>
            <a:spLocks noChangeArrowheads="1"/>
          </p:cNvSpPr>
          <p:nvPr/>
        </p:nvSpPr>
        <p:spPr bwMode="auto">
          <a:xfrm>
            <a:off x="0" y="2781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Rectangle 111">
            <a:extLst>
              <a:ext uri="{FF2B5EF4-FFF2-40B4-BE49-F238E27FC236}">
                <a16:creationId xmlns:a16="http://schemas.microsoft.com/office/drawing/2014/main" id="{22C32B48-1BE7-C597-15A7-A67502AFE18F}"/>
              </a:ext>
            </a:extLst>
          </p:cNvPr>
          <p:cNvSpPr>
            <a:spLocks noChangeArrowheads="1"/>
          </p:cNvSpPr>
          <p:nvPr/>
        </p:nvSpPr>
        <p:spPr bwMode="auto">
          <a:xfrm>
            <a:off x="0" y="3238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 name="Rectangle 112">
            <a:extLst>
              <a:ext uri="{FF2B5EF4-FFF2-40B4-BE49-F238E27FC236}">
                <a16:creationId xmlns:a16="http://schemas.microsoft.com/office/drawing/2014/main" id="{C3CEBF21-81EA-9D48-5F5E-3DAE45C522FD}"/>
              </a:ext>
            </a:extLst>
          </p:cNvPr>
          <p:cNvSpPr>
            <a:spLocks noChangeArrowheads="1"/>
          </p:cNvSpPr>
          <p:nvPr/>
        </p:nvSpPr>
        <p:spPr bwMode="auto">
          <a:xfrm>
            <a:off x="0" y="411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6" name="Rectangle 113">
            <a:extLst>
              <a:ext uri="{FF2B5EF4-FFF2-40B4-BE49-F238E27FC236}">
                <a16:creationId xmlns:a16="http://schemas.microsoft.com/office/drawing/2014/main" id="{3F5096E3-C84B-A767-E4D7-B507D5B80BB5}"/>
              </a:ext>
            </a:extLst>
          </p:cNvPr>
          <p:cNvSpPr>
            <a:spLocks noChangeArrowheads="1"/>
          </p:cNvSpPr>
          <p:nvPr/>
        </p:nvSpPr>
        <p:spPr bwMode="auto">
          <a:xfrm>
            <a:off x="0" y="457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14">
            <a:extLst>
              <a:ext uri="{FF2B5EF4-FFF2-40B4-BE49-F238E27FC236}">
                <a16:creationId xmlns:a16="http://schemas.microsoft.com/office/drawing/2014/main" id="{782A62B9-8577-98BA-E42D-EE77FCBAA2D3}"/>
              </a:ext>
            </a:extLst>
          </p:cNvPr>
          <p:cNvSpPr>
            <a:spLocks noChangeArrowheads="1"/>
          </p:cNvSpPr>
          <p:nvPr/>
        </p:nvSpPr>
        <p:spPr bwMode="auto">
          <a:xfrm>
            <a:off x="0" y="5562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Rectangle 115">
            <a:extLst>
              <a:ext uri="{FF2B5EF4-FFF2-40B4-BE49-F238E27FC236}">
                <a16:creationId xmlns:a16="http://schemas.microsoft.com/office/drawing/2014/main" id="{19CFAE30-6620-51F2-C31A-E66502469E6E}"/>
              </a:ext>
            </a:extLst>
          </p:cNvPr>
          <p:cNvSpPr>
            <a:spLocks noChangeArrowheads="1"/>
          </p:cNvSpPr>
          <p:nvPr/>
        </p:nvSpPr>
        <p:spPr bwMode="auto">
          <a:xfrm>
            <a:off x="0" y="6845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Content Placeholder 118">
            <a:extLst>
              <a:ext uri="{FF2B5EF4-FFF2-40B4-BE49-F238E27FC236}">
                <a16:creationId xmlns:a16="http://schemas.microsoft.com/office/drawing/2014/main" id="{06F46476-1A76-573B-85EE-611EFAA93BA8}"/>
              </a:ext>
            </a:extLst>
          </p:cNvPr>
          <p:cNvSpPr>
            <a:spLocks noGrp="1"/>
          </p:cNvSpPr>
          <p:nvPr>
            <p:ph idx="1"/>
          </p:nvPr>
        </p:nvSpPr>
        <p:spPr>
          <a:xfrm rot="10800000">
            <a:off x="6981825" y="4586996"/>
            <a:ext cx="1635760" cy="563097"/>
          </a:xfrm>
          <a:prstGeom prst="rightArrow">
            <a:avLst/>
          </a:prstGeom>
          <a:solidFill>
            <a:srgbClr val="156082"/>
          </a:solidFill>
          <a:ln w="12700" cap="flat" cmpd="sng" algn="ctr">
            <a:solidFill>
              <a:srgbClr val="156082">
                <a:shade val="15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Aptos" panose="02110004020202020204"/>
                <a:ea typeface="+mn-ea"/>
                <a:cs typeface="+mn-cs"/>
              </a:rPr>
              <a:t>.</a:t>
            </a:r>
          </a:p>
        </p:txBody>
      </p:sp>
    </p:spTree>
    <p:extLst>
      <p:ext uri="{BB962C8B-B14F-4D97-AF65-F5344CB8AC3E}">
        <p14:creationId xmlns:p14="http://schemas.microsoft.com/office/powerpoint/2010/main" val="7433368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90E0F0-C91D-ECD5-AA4A-64E727F0D8CA}"/>
            </a:ext>
          </a:extLst>
        </p:cNvPr>
        <p:cNvGrpSpPr/>
        <p:nvPr/>
      </p:nvGrpSpPr>
      <p:grpSpPr>
        <a:xfrm>
          <a:off x="0" y="0"/>
          <a:ext cx="0" cy="0"/>
          <a:chOff x="0" y="0"/>
          <a:chExt cx="0" cy="0"/>
        </a:xfrm>
      </p:grpSpPr>
      <p:sp>
        <p:nvSpPr>
          <p:cNvPr id="75" name="Flowchart: Document 7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177551-3A73-B13C-A2EF-D37EACB78E6D}"/>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The Real API result from the postman</a:t>
            </a:r>
          </a:p>
        </p:txBody>
      </p:sp>
      <p:pic>
        <p:nvPicPr>
          <p:cNvPr id="6" name="Content Placeholder 5">
            <a:extLst>
              <a:ext uri="{FF2B5EF4-FFF2-40B4-BE49-F238E27FC236}">
                <a16:creationId xmlns:a16="http://schemas.microsoft.com/office/drawing/2014/main" id="{42C67DB2-0CFD-7F7D-81A8-DA47E305BF8B}"/>
              </a:ext>
            </a:extLst>
          </p:cNvPr>
          <p:cNvPicPr>
            <a:picLocks noGrp="1" noChangeAspect="1"/>
          </p:cNvPicPr>
          <p:nvPr>
            <p:ph idx="1"/>
          </p:nvPr>
        </p:nvPicPr>
        <p:blipFill>
          <a:blip r:embed="rId2"/>
          <a:stretch>
            <a:fillRect/>
          </a:stretch>
        </p:blipFill>
        <p:spPr>
          <a:xfrm>
            <a:off x="4207933" y="646608"/>
            <a:ext cx="7347537" cy="5565759"/>
          </a:xfrm>
          <a:prstGeom prst="rect">
            <a:avLst/>
          </a:prstGeom>
        </p:spPr>
      </p:pic>
    </p:spTree>
    <p:extLst>
      <p:ext uri="{BB962C8B-B14F-4D97-AF65-F5344CB8AC3E}">
        <p14:creationId xmlns:p14="http://schemas.microsoft.com/office/powerpoint/2010/main" val="323809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8F749CE0-619D-E159-7B69-EE777E89962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20" y="50755"/>
            <a:ext cx="12191980" cy="6857990"/>
          </a:xfrm>
          <a:prstGeom prst="rect">
            <a:avLst/>
          </a:prstGeom>
        </p:spPr>
      </p:pic>
      <p:sp>
        <p:nvSpPr>
          <p:cNvPr id="2" name="Title 1">
            <a:extLst>
              <a:ext uri="{FF2B5EF4-FFF2-40B4-BE49-F238E27FC236}">
                <a16:creationId xmlns:a16="http://schemas.microsoft.com/office/drawing/2014/main" id="{60DFC6B1-C132-9828-5997-8BE967C4CBCD}"/>
              </a:ext>
            </a:extLst>
          </p:cNvPr>
          <p:cNvSpPr>
            <a:spLocks noGrp="1"/>
          </p:cNvSpPr>
          <p:nvPr>
            <p:ph type="title"/>
          </p:nvPr>
        </p:nvSpPr>
        <p:spPr>
          <a:xfrm>
            <a:off x="838200" y="365125"/>
            <a:ext cx="10515600" cy="1325563"/>
          </a:xfrm>
        </p:spPr>
        <p:txBody>
          <a:bodyPr>
            <a:normAutofit/>
          </a:bodyPr>
          <a:lstStyle/>
          <a:p>
            <a:r>
              <a:rPr lang="en-US" dirty="0"/>
              <a:t>What is </a:t>
            </a:r>
            <a:r>
              <a:rPr lang="en-US" dirty="0" err="1"/>
              <a:t>kafka</a:t>
            </a:r>
            <a:r>
              <a:rPr lang="en-US" dirty="0"/>
              <a:t>?</a:t>
            </a:r>
            <a:endParaRPr lang="en-US" dirty="0">
              <a:solidFill>
                <a:srgbClr val="FFFFFF"/>
              </a:solidFill>
            </a:endParaRPr>
          </a:p>
        </p:txBody>
      </p:sp>
      <p:sp>
        <p:nvSpPr>
          <p:cNvPr id="9" name="Content Placeholder 8">
            <a:extLst>
              <a:ext uri="{FF2B5EF4-FFF2-40B4-BE49-F238E27FC236}">
                <a16:creationId xmlns:a16="http://schemas.microsoft.com/office/drawing/2014/main" id="{81455F23-E772-5416-3CF4-AE02A3A8DDE3}"/>
              </a:ext>
            </a:extLst>
          </p:cNvPr>
          <p:cNvSpPr>
            <a:spLocks noGrp="1"/>
          </p:cNvSpPr>
          <p:nvPr>
            <p:ph idx="1"/>
          </p:nvPr>
        </p:nvSpPr>
        <p:spPr>
          <a:xfrm>
            <a:off x="585952" y="1913945"/>
            <a:ext cx="5331372" cy="3612439"/>
          </a:xfrm>
        </p:spPr>
        <p:txBody>
          <a:bodyPr>
            <a:normAutofit fontScale="85000" lnSpcReduction="10000"/>
          </a:bodyPr>
          <a:lstStyle/>
          <a:p>
            <a:r>
              <a:rPr lang="en-US" b="1" i="0" dirty="0">
                <a:effectLst/>
                <a:latin typeface="Söhne"/>
              </a:rPr>
              <a:t>Apache Kafka is a high-performance technology for streaming data in real-time, which can efficiently process an enormous volume of events every day. Originally designed as a messaging queue, Kafka is built on a distributed commit log abstraction. Since its development and release as an open-source platform in 2011, Kafka has become the widely accepted industry standard for managing data flow.</a:t>
            </a:r>
            <a:endParaRPr lang="en-US" b="1" dirty="0"/>
          </a:p>
          <a:p>
            <a:endParaRPr lang="en-US" dirty="0">
              <a:solidFill>
                <a:srgbClr val="FFFFFF"/>
              </a:solidFill>
            </a:endParaRPr>
          </a:p>
        </p:txBody>
      </p:sp>
      <p:pic>
        <p:nvPicPr>
          <p:cNvPr id="6" name="Picture 5">
            <a:extLst>
              <a:ext uri="{FF2B5EF4-FFF2-40B4-BE49-F238E27FC236}">
                <a16:creationId xmlns:a16="http://schemas.microsoft.com/office/drawing/2014/main" id="{DA796035-6E40-AF46-4522-758F96F5C6CA}"/>
              </a:ext>
            </a:extLst>
          </p:cNvPr>
          <p:cNvPicPr>
            <a:picLocks noChangeAspect="1"/>
          </p:cNvPicPr>
          <p:nvPr/>
        </p:nvPicPr>
        <p:blipFill>
          <a:blip r:embed="rId3"/>
          <a:stretch>
            <a:fillRect/>
          </a:stretch>
        </p:blipFill>
        <p:spPr>
          <a:xfrm>
            <a:off x="7144340" y="2055813"/>
            <a:ext cx="4773582" cy="3328704"/>
          </a:xfrm>
          <a:prstGeom prst="rect">
            <a:avLst/>
          </a:prstGeom>
        </p:spPr>
      </p:pic>
    </p:spTree>
    <p:extLst>
      <p:ext uri="{BB962C8B-B14F-4D97-AF65-F5344CB8AC3E}">
        <p14:creationId xmlns:p14="http://schemas.microsoft.com/office/powerpoint/2010/main" val="307772411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396CF24-0263-4EC9-12EC-6EB9ECA4E70F}"/>
              </a:ext>
            </a:extLst>
          </p:cNvPr>
          <p:cNvSpPr>
            <a:spLocks noGrp="1"/>
          </p:cNvSpPr>
          <p:nvPr>
            <p:ph type="title"/>
          </p:nvPr>
        </p:nvSpPr>
        <p:spPr>
          <a:xfrm>
            <a:off x="6527800" y="448721"/>
            <a:ext cx="4713997" cy="1225650"/>
          </a:xfrm>
        </p:spPr>
        <p:txBody>
          <a:bodyPr vert="horz" lIns="91440" tIns="45720" rIns="91440" bIns="45720" rtlCol="0" anchor="b">
            <a:normAutofit/>
          </a:bodyPr>
          <a:lstStyle/>
          <a:p>
            <a:r>
              <a:rPr lang="en-US" sz="3800" kern="1200">
                <a:solidFill>
                  <a:schemeClr val="bg1"/>
                </a:solidFill>
                <a:latin typeface="+mj-lt"/>
                <a:ea typeface="+mj-ea"/>
                <a:cs typeface="+mj-cs"/>
              </a:rPr>
              <a:t>Spark Streaming</a:t>
            </a:r>
          </a:p>
        </p:txBody>
      </p:sp>
      <p:pic>
        <p:nvPicPr>
          <p:cNvPr id="5" name="Content Placeholder 4" descr="Data displayed on screen">
            <a:extLst>
              <a:ext uri="{FF2B5EF4-FFF2-40B4-BE49-F238E27FC236}">
                <a16:creationId xmlns:a16="http://schemas.microsoft.com/office/drawing/2014/main" id="{BC9D617D-4F0C-DBDA-8A95-4A0E8B59B4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882" b="-1"/>
          <a:stretch/>
        </p:blipFill>
        <p:spPr>
          <a:xfrm>
            <a:off x="-2346" y="1419578"/>
            <a:ext cx="5666547" cy="4018844"/>
          </a:xfrm>
          <a:prstGeom prst="rect">
            <a:avLst/>
          </a:prstGeom>
        </p:spPr>
      </p:pic>
      <p:cxnSp>
        <p:nvCxnSpPr>
          <p:cNvPr id="35" name="Straight Connector 3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4B9ACD-5A4D-C9D9-D06F-C159AE9DED8E}"/>
              </a:ext>
            </a:extLst>
          </p:cNvPr>
          <p:cNvSpPr txBox="1"/>
          <p:nvPr/>
        </p:nvSpPr>
        <p:spPr>
          <a:xfrm>
            <a:off x="6527800" y="1909192"/>
            <a:ext cx="4713997" cy="3628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chemeClr val="bg1"/>
                </a:solidFill>
              </a:rPr>
              <a:t>Spark Streaming is a powerful, scalable, and fault-tolerant stream processing module designed for live data streams. Capabilities include high-throughput processing, fault tolerance, and scalability. Ideal for real-time predictions and recommendations. Integration with Spark SQL, HBase, and Hive </a:t>
            </a:r>
          </a:p>
        </p:txBody>
      </p:sp>
      <p:cxnSp>
        <p:nvCxnSpPr>
          <p:cNvPr id="36" name="Straight Connector 3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56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62CC8-5BE5-49F2-AAAC-6EBE978F932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A6FC8E4-2F0C-4977-1C53-61A846F3B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ata displayed on screen">
            <a:extLst>
              <a:ext uri="{FF2B5EF4-FFF2-40B4-BE49-F238E27FC236}">
                <a16:creationId xmlns:a16="http://schemas.microsoft.com/office/drawing/2014/main" id="{B1E6B9E0-AA75-9921-A6AA-D66E2C3092E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005" b="1725"/>
          <a:stretch/>
        </p:blipFill>
        <p:spPr>
          <a:xfrm>
            <a:off x="-111740" y="0"/>
            <a:ext cx="12191980" cy="6857990"/>
          </a:xfrm>
          <a:prstGeom prst="rect">
            <a:avLst/>
          </a:prstGeom>
        </p:spPr>
      </p:pic>
      <p:sp>
        <p:nvSpPr>
          <p:cNvPr id="2" name="Title 1">
            <a:extLst>
              <a:ext uri="{FF2B5EF4-FFF2-40B4-BE49-F238E27FC236}">
                <a16:creationId xmlns:a16="http://schemas.microsoft.com/office/drawing/2014/main" id="{CB1BF6EE-9E52-1067-E8BC-50589EF3A10E}"/>
              </a:ext>
            </a:extLst>
          </p:cNvPr>
          <p:cNvSpPr>
            <a:spLocks noGrp="1"/>
          </p:cNvSpPr>
          <p:nvPr>
            <p:ph type="title"/>
          </p:nvPr>
        </p:nvSpPr>
        <p:spPr>
          <a:xfrm>
            <a:off x="838200" y="365125"/>
            <a:ext cx="10515600" cy="1325563"/>
          </a:xfrm>
        </p:spPr>
        <p:txBody>
          <a:bodyPr>
            <a:normAutofit/>
          </a:bodyPr>
          <a:lstStyle/>
          <a:p>
            <a:pPr rtl="0"/>
            <a:r>
              <a:rPr lang="en-US" dirty="0"/>
              <a:t>To Run the Project </a:t>
            </a:r>
            <a:br>
              <a:rPr lang="en-US" dirty="0"/>
            </a:br>
            <a:r>
              <a:rPr lang="en-US" dirty="0"/>
              <a:t>Step 1 -&gt; Run Command to start Kafka Server</a:t>
            </a:r>
          </a:p>
        </p:txBody>
      </p:sp>
      <p:pic>
        <p:nvPicPr>
          <p:cNvPr id="7" name="Content Placeholder 6">
            <a:extLst>
              <a:ext uri="{FF2B5EF4-FFF2-40B4-BE49-F238E27FC236}">
                <a16:creationId xmlns:a16="http://schemas.microsoft.com/office/drawing/2014/main" id="{13064D6A-E5F4-45B0-0FC0-A8B8A288E1D2}"/>
              </a:ext>
            </a:extLst>
          </p:cNvPr>
          <p:cNvPicPr>
            <a:picLocks noGrp="1" noChangeAspect="1"/>
          </p:cNvPicPr>
          <p:nvPr>
            <p:ph idx="1"/>
          </p:nvPr>
        </p:nvPicPr>
        <p:blipFill>
          <a:blip r:embed="rId3"/>
          <a:stretch>
            <a:fillRect/>
          </a:stretch>
        </p:blipFill>
        <p:spPr>
          <a:xfrm>
            <a:off x="838200" y="2055813"/>
            <a:ext cx="9321800" cy="4481333"/>
          </a:xfrm>
          <a:prstGeom prst="rect">
            <a:avLst/>
          </a:prstGeom>
        </p:spPr>
      </p:pic>
    </p:spTree>
    <p:extLst>
      <p:ext uri="{BB962C8B-B14F-4D97-AF65-F5344CB8AC3E}">
        <p14:creationId xmlns:p14="http://schemas.microsoft.com/office/powerpoint/2010/main" val="60781575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1354</TotalTime>
  <Words>588</Words>
  <Application>Microsoft Macintosh PowerPoint</Application>
  <PresentationFormat>Widescreen</PresentationFormat>
  <Paragraphs>61</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Rockwell</vt:lpstr>
      <vt:lpstr>Söhne</vt:lpstr>
      <vt:lpstr>Walbaum Display</vt:lpstr>
      <vt:lpstr>Wingdings</vt:lpstr>
      <vt:lpstr>Office Theme</vt:lpstr>
      <vt:lpstr>PowerPoint Presentation</vt:lpstr>
      <vt:lpstr>Wholeness of Project</vt:lpstr>
      <vt:lpstr>PowerPoint Presentation</vt:lpstr>
      <vt:lpstr>Tools used for development</vt:lpstr>
      <vt:lpstr>PowerPoint Presentation</vt:lpstr>
      <vt:lpstr>PowerPoint Presentation</vt:lpstr>
      <vt:lpstr>What is kafka?</vt:lpstr>
      <vt:lpstr>Spark Streaming</vt:lpstr>
      <vt:lpstr>To Run the Project  Step 1 -&gt; Run Command to start Kafka Server</vt:lpstr>
      <vt:lpstr> kafka server running</vt:lpstr>
      <vt:lpstr>  Step 2-&gt; Create Topic name Commodities With Replication Factor 1 and Partitions 1 #kafka cab be fault tolerance by setting up replications factor to 2,3 or more </vt:lpstr>
      <vt:lpstr>   </vt:lpstr>
      <vt:lpstr>   </vt:lpstr>
      <vt:lpstr>   </vt:lpstr>
      <vt:lpstr>   </vt:lpstr>
      <vt:lpstr>   </vt:lpstr>
      <vt:lpstr>   </vt:lpstr>
      <vt:lpstr>   </vt:lpstr>
      <vt:lpstr>   </vt:lpstr>
      <vt:lpstr>   </vt:lpstr>
      <vt:lpstr> </vt:lpstr>
      <vt:lpstr> How To Connect Tableau With Cloudera Hadoop                                                  Step 9-&gt; get VM's IP address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Misgana Iyassu</dc:creator>
  <cp:lastModifiedBy>Hein Htet Zaw</cp:lastModifiedBy>
  <cp:revision>4</cp:revision>
  <dcterms:created xsi:type="dcterms:W3CDTF">2024-02-05T17:06:10Z</dcterms:created>
  <dcterms:modified xsi:type="dcterms:W3CDTF">2024-02-06T19:37:40Z</dcterms:modified>
</cp:coreProperties>
</file>